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72" r:id="rId1"/>
    <p:sldMasterId id="2147483694" r:id="rId2"/>
    <p:sldMasterId id="2147483697" r:id="rId3"/>
    <p:sldMasterId id="2147483724" r:id="rId4"/>
  </p:sldMasterIdLst>
  <p:notesMasterIdLst>
    <p:notesMasterId r:id="rId26"/>
  </p:notesMasterIdLst>
  <p:sldIdLst>
    <p:sldId id="256" r:id="rId5"/>
    <p:sldId id="257" r:id="rId6"/>
    <p:sldId id="372" r:id="rId7"/>
    <p:sldId id="370" r:id="rId8"/>
    <p:sldId id="374" r:id="rId9"/>
    <p:sldId id="388" r:id="rId10"/>
    <p:sldId id="375" r:id="rId11"/>
    <p:sldId id="389" r:id="rId12"/>
    <p:sldId id="377" r:id="rId13"/>
    <p:sldId id="383" r:id="rId14"/>
    <p:sldId id="384" r:id="rId15"/>
    <p:sldId id="385" r:id="rId16"/>
    <p:sldId id="386" r:id="rId17"/>
    <p:sldId id="378" r:id="rId18"/>
    <p:sldId id="390" r:id="rId19"/>
    <p:sldId id="387" r:id="rId20"/>
    <p:sldId id="380" r:id="rId21"/>
    <p:sldId id="391" r:id="rId22"/>
    <p:sldId id="381" r:id="rId23"/>
    <p:sldId id="382" r:id="rId24"/>
    <p:sldId id="379" r:id="rId25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85328" autoAdjust="0"/>
  </p:normalViewPr>
  <p:slideViewPr>
    <p:cSldViewPr snapToGrid="0">
      <p:cViewPr varScale="1">
        <p:scale>
          <a:sx n="51" d="100"/>
          <a:sy n="51" d="100"/>
        </p:scale>
        <p:origin x="1752" y="-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3D331104-ACE2-4DA8-BA58-5229CC37DC7F}" type="datetimeFigureOut">
              <a:rPr lang="he-IL" smtClean="0"/>
              <a:t>כ"ד/סיון/תשפ"ג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E5954590-407C-45F7-9102-B6962949597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19141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הממצאים הפיזיולוגים של הניסוי במעבדה הראו השפעה </a:t>
            </a:r>
            <a:r>
              <a:rPr lang="en-US" dirty="0"/>
              <a:t>EPA-L</a:t>
            </a:r>
            <a:r>
              <a:rPr lang="he-IL" dirty="0"/>
              <a:t> על הפחתת יתר לחץ הדם!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54590-407C-45F7-9102-B6962949597D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06856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E6EDF3"/>
                </a:solidFill>
                <a:effectLst/>
                <a:latin typeface="-apple-system"/>
              </a:rPr>
              <a:t>sctransform</a:t>
            </a:r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 ‏</a:t>
            </a:r>
            <a:r>
              <a:rPr lang="en-US" b="1" i="0" dirty="0">
                <a:solidFill>
                  <a:srgbClr val="E6EDF3"/>
                </a:solidFill>
                <a:effectLst/>
                <a:latin typeface="-apple-system"/>
              </a:rPr>
              <a:t>‏</a:t>
            </a:r>
            <a:r>
              <a:rPr lang="he-IL" b="1" i="0" dirty="0">
                <a:solidFill>
                  <a:srgbClr val="E6EDF3"/>
                </a:solidFill>
                <a:effectLst/>
                <a:latin typeface="-apple-system"/>
              </a:rPr>
              <a:t> שיטה מדויקת יותר לנורמליזציה, הערכת השונות של הנתונים המסוננים הגולמיים וזיהוי הגנים המשתנים ביותר‏</a:t>
            </a:r>
            <a:r>
              <a:rPr lang="he-IL" b="0" i="0" dirty="0">
                <a:solidFill>
                  <a:srgbClr val="E6EDF3"/>
                </a:solidFill>
                <a:effectLst/>
                <a:latin typeface="-apple-system"/>
              </a:rPr>
              <a:t>‏. כברירת מחדל, </a:t>
            </a:r>
            <a:r>
              <a:rPr lang="en-US" b="0" i="0" dirty="0" err="1">
                <a:solidFill>
                  <a:srgbClr val="E6EDF3"/>
                </a:solidFill>
                <a:effectLst/>
                <a:latin typeface="-apple-system"/>
              </a:rPr>
              <a:t>sctransform</a:t>
            </a:r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 </a:t>
            </a:r>
            <a:r>
              <a:rPr lang="he-IL" b="0" i="0" dirty="0">
                <a:solidFill>
                  <a:srgbClr val="E6EDF3"/>
                </a:solidFill>
                <a:effectLst/>
                <a:latin typeface="-apple-system"/>
              </a:rPr>
              <a:t>לוקח בחשבון עומק רצף ברמה תאית, או </a:t>
            </a:r>
            <a:r>
              <a:rPr lang="en-US" b="0" i="0" dirty="0" err="1">
                <a:solidFill>
                  <a:srgbClr val="E6EDF3"/>
                </a:solidFill>
                <a:effectLst/>
                <a:latin typeface="-apple-system"/>
              </a:rPr>
              <a:t>nUMI</a:t>
            </a:r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.‏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54590-407C-45F7-9102-B6962949597D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14624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54590-407C-45F7-9102-B6962949597D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50572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he-IL" dirty="0"/>
              <a:t>בגרף השמאלי ניתן לראות שרוב הגנים בטיפול </a:t>
            </a:r>
            <a:r>
              <a:rPr lang="he-IL" dirty="0" err="1"/>
              <a:t>בסליין</a:t>
            </a:r>
            <a:r>
              <a:rPr lang="he-IL" dirty="0"/>
              <a:t> </a:t>
            </a:r>
            <a:r>
              <a:rPr lang="he-IL" dirty="0" err="1"/>
              <a:t>באיזור</a:t>
            </a:r>
            <a:r>
              <a:rPr lang="he-IL" dirty="0"/>
              <a:t> הימני שאומר שהטיפול </a:t>
            </a:r>
            <a:r>
              <a:rPr lang="he-IL" b="1" dirty="0"/>
              <a:t>הוריד</a:t>
            </a:r>
            <a:r>
              <a:rPr lang="he-IL" dirty="0"/>
              <a:t> את הביטוי שלהם- הטיפול נוטה יותר להוריד ביטוי גנים מאשר להעלות ביטוי גנים.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בגרף של הטיפול בלקטון רואים הרבה פחות </a:t>
            </a:r>
            <a:r>
              <a:rPr lang="he-IL" dirty="0" err="1"/>
              <a:t>סגניפיקנטיות</a:t>
            </a:r>
            <a:r>
              <a:rPr lang="he-IL" dirty="0"/>
              <a:t> (פחות שוני בין הלקטון לביקורת).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רואים סימטריות (אין נטייה להורדה או העלאה של ביטוי (בניגוד </a:t>
            </a:r>
            <a:r>
              <a:rPr lang="he-IL" dirty="0" err="1"/>
              <a:t>לסליין</a:t>
            </a:r>
            <a:r>
              <a:rPr lang="he-IL" dirty="0"/>
              <a:t>))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הטיפול בלקטון "מושך" את הגנים להתבטא בדומה לביקורת.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he-I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log fold-change </a:t>
            </a:r>
            <a:r>
              <a:rPr lang="he-IL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של הביטוי הממוצע בין שתי הקבוצות. ערכים חיוביים מצביעים על כך שהגן מתבטא בצורה גבוהה יותר בקבוצה הראשונה</a:t>
            </a:r>
            <a:endParaRPr lang="he-IL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54590-407C-45F7-9102-B6962949597D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20761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בגנים אלה ניתן לראות איך הטיפול "מושך" את הביטוי של גנים אלה לביטוי דומה לזה של הביקורת.</a:t>
            </a:r>
          </a:p>
          <a:p>
            <a:br>
              <a:rPr lang="en-US" dirty="0"/>
            </a:br>
            <a:r>
              <a:rPr lang="he-IL" dirty="0"/>
              <a:t>*</a:t>
            </a:r>
            <a:r>
              <a:rPr lang="he-IL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קדהרינים</a:t>
            </a:r>
            <a:r>
              <a:rPr lang="he-IL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, מחלקה של חלבונים טרנס-</a:t>
            </a:r>
            <a:r>
              <a:rPr lang="he-IL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ממברנליים</a:t>
            </a:r>
            <a:r>
              <a:rPr lang="he-IL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שלהם תפקיד חשוב בהצמדות תאים, ובכך דואגים שתאים ברקמה יהיו קשורים יחד.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54590-407C-45F7-9102-B6962949597D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26665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9900" indent="-342900" algn="r" rtl="1">
              <a:buFont typeface="Wingdings" panose="05000000000000000000" pitchFamily="2" charset="2"/>
              <a:buChar char="v"/>
            </a:pPr>
            <a:r>
              <a:rPr lang="he-IL" sz="1200" dirty="0">
                <a:solidFill>
                  <a:schemeClr val="tx1"/>
                </a:solidFill>
              </a:rPr>
              <a:t>הממצאים של אנליזת</a:t>
            </a:r>
            <a:r>
              <a:rPr lang="en-US" sz="1200" dirty="0" err="1">
                <a:solidFill>
                  <a:schemeClr val="tx1"/>
                </a:solidFill>
              </a:rPr>
              <a:t>scRNA</a:t>
            </a:r>
            <a:r>
              <a:rPr lang="en-US" sz="1200" dirty="0">
                <a:solidFill>
                  <a:schemeClr val="tx1"/>
                </a:solidFill>
              </a:rPr>
              <a:t>-seq </a:t>
            </a:r>
            <a:r>
              <a:rPr lang="he-IL" sz="1200" dirty="0">
                <a:solidFill>
                  <a:schemeClr val="tx1"/>
                </a:solidFill>
              </a:rPr>
              <a:t> מחזקים את הממצאים הפיזיולוגים שנמצאו באותן חולדות.</a:t>
            </a:r>
          </a:p>
          <a:p>
            <a:pPr marL="469900" indent="-342900" algn="r" rtl="1">
              <a:buFont typeface="Wingdings" panose="05000000000000000000" pitchFamily="2" charset="2"/>
              <a:buChar char="v"/>
            </a:pPr>
            <a:r>
              <a:rPr lang="he-IL" sz="1200" dirty="0">
                <a:solidFill>
                  <a:schemeClr val="tx1"/>
                </a:solidFill>
              </a:rPr>
              <a:t>האנליזה ממקדת את המשך המחקר לגילוי והבנה של המכניזם ש</a:t>
            </a:r>
            <a:r>
              <a:rPr lang="en-US" sz="1200" dirty="0">
                <a:solidFill>
                  <a:schemeClr val="tx1"/>
                </a:solidFill>
              </a:rPr>
              <a:t>EPA-L</a:t>
            </a:r>
            <a:r>
              <a:rPr lang="he-IL" sz="1200" dirty="0">
                <a:solidFill>
                  <a:schemeClr val="tx1"/>
                </a:solidFill>
              </a:rPr>
              <a:t> מפעיל וגורם בסופו של דבר להורדת לחץ הדם.</a:t>
            </a:r>
          </a:p>
          <a:p>
            <a:pPr marL="469900" indent="-342900" algn="r" rtl="1">
              <a:buFont typeface="Wingdings" panose="05000000000000000000" pitchFamily="2" charset="2"/>
              <a:buChar char="v"/>
            </a:pPr>
            <a:r>
              <a:rPr lang="he-IL" sz="1200" dirty="0">
                <a:solidFill>
                  <a:schemeClr val="tx1"/>
                </a:solidFill>
              </a:rPr>
              <a:t>חשיבות השימוש של שיטות חישוביות להמשך מחקרים דומים היא קריטית להבנה עמוקה של תהליכים ביולוגים ומיקוד הטיפול בהם.</a:t>
            </a:r>
          </a:p>
          <a:p>
            <a:pPr marL="469900" indent="-342900" algn="r" rtl="1">
              <a:buFont typeface="Wingdings" panose="05000000000000000000" pitchFamily="2" charset="2"/>
              <a:buChar char="v"/>
            </a:pPr>
            <a:endParaRPr lang="he-IL" sz="1200" dirty="0">
              <a:solidFill>
                <a:schemeClr val="tx1"/>
              </a:solidFill>
            </a:endParaRP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54590-407C-45F7-9102-B6962949597D}" type="slidenum">
              <a:rPr lang="he-IL" smtClean="0"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2190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://bit.ly/2Tynxth" TargetMode="Externa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r="76986"/>
          <a:stretch/>
        </p:blipFill>
        <p:spPr>
          <a:xfrm flipH="1">
            <a:off x="-265365" y="-900733"/>
            <a:ext cx="1955565" cy="8099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b="31665"/>
          <a:stretch/>
        </p:blipFill>
        <p:spPr>
          <a:xfrm flipH="1">
            <a:off x="6790769" y="2375665"/>
            <a:ext cx="5647665" cy="470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 t="31665"/>
          <a:stretch/>
        </p:blipFill>
        <p:spPr>
          <a:xfrm>
            <a:off x="7180006" y="-227466"/>
            <a:ext cx="5258425" cy="470980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858865" y="892467"/>
            <a:ext cx="8154000" cy="28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 sz="4533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858851" y="5038900"/>
            <a:ext cx="2712800" cy="94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34852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1"/>
          <p:cNvPicPr preferRelativeResize="0"/>
          <p:nvPr/>
        </p:nvPicPr>
        <p:blipFill rotWithShape="1">
          <a:blip r:embed="rId2">
            <a:alphaModFix/>
          </a:blip>
          <a:srcRect l="1399" t="397" r="65194" b="49853"/>
          <a:stretch/>
        </p:blipFill>
        <p:spPr>
          <a:xfrm rot="-2573729" flipH="1">
            <a:off x="-731965" y="4806318"/>
            <a:ext cx="2347524" cy="3332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1"/>
          <p:cNvPicPr preferRelativeResize="0"/>
          <p:nvPr/>
        </p:nvPicPr>
        <p:blipFill rotWithShape="1">
          <a:blip r:embed="rId3">
            <a:alphaModFix/>
          </a:blip>
          <a:srcRect b="-6541"/>
          <a:stretch/>
        </p:blipFill>
        <p:spPr>
          <a:xfrm flipH="1">
            <a:off x="-840133" y="-956500"/>
            <a:ext cx="5258433" cy="7342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1"/>
          <p:cNvPicPr preferRelativeResize="0"/>
          <p:nvPr/>
        </p:nvPicPr>
        <p:blipFill rotWithShape="1">
          <a:blip r:embed="rId4">
            <a:alphaModFix/>
          </a:blip>
          <a:srcRect t="-1153"/>
          <a:stretch/>
        </p:blipFill>
        <p:spPr>
          <a:xfrm flipH="1">
            <a:off x="7591069" y="322502"/>
            <a:ext cx="5647665" cy="6971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1"/>
          <p:cNvPicPr preferRelativeResize="0"/>
          <p:nvPr/>
        </p:nvPicPr>
        <p:blipFill rotWithShape="1">
          <a:blip r:embed="rId2">
            <a:alphaModFix/>
          </a:blip>
          <a:srcRect l="1399" t="397" r="65194" b="49853"/>
          <a:stretch/>
        </p:blipFill>
        <p:spPr>
          <a:xfrm rot="6859719" flipH="1">
            <a:off x="10258634" y="-1895614"/>
            <a:ext cx="2347525" cy="333263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1"/>
          <p:cNvSpPr txBox="1">
            <a:spLocks noGrp="1"/>
          </p:cNvSpPr>
          <p:nvPr>
            <p:ph type="title" hasCustomPrompt="1"/>
          </p:nvPr>
        </p:nvSpPr>
        <p:spPr>
          <a:xfrm>
            <a:off x="2534000" y="2329684"/>
            <a:ext cx="7124000" cy="15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63" name="Google Shape;63;p11"/>
          <p:cNvSpPr txBox="1">
            <a:spLocks noGrp="1"/>
          </p:cNvSpPr>
          <p:nvPr>
            <p:ph type="subTitle" idx="1"/>
          </p:nvPr>
        </p:nvSpPr>
        <p:spPr>
          <a:xfrm>
            <a:off x="2534000" y="3865521"/>
            <a:ext cx="7124000" cy="6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08441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43927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1382933" y="2151935"/>
            <a:ext cx="3714400" cy="486839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/>
          <p:nvPr/>
        </p:nvSpPr>
        <p:spPr>
          <a:xfrm>
            <a:off x="270800" y="466367"/>
            <a:ext cx="1017600" cy="10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68" name="Google Shape;68;p13"/>
          <p:cNvPicPr preferRelativeResize="0"/>
          <p:nvPr/>
        </p:nvPicPr>
        <p:blipFill rotWithShape="1">
          <a:blip r:embed="rId3">
            <a:alphaModFix/>
          </a:blip>
          <a:srcRect l="74703" t="17937" b="13125"/>
          <a:stretch/>
        </p:blipFill>
        <p:spPr>
          <a:xfrm rot="-4592143" flipH="1">
            <a:off x="9114755" y="-2595258"/>
            <a:ext cx="2190925" cy="5690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 rotWithShape="1">
          <a:blip r:embed="rId3">
            <a:alphaModFix/>
          </a:blip>
          <a:srcRect l="49385" t="25892"/>
          <a:stretch/>
        </p:blipFill>
        <p:spPr>
          <a:xfrm rot="3918439" flipH="1">
            <a:off x="8985900" y="3450297"/>
            <a:ext cx="3556901" cy="4964337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2" hasCustomPrompt="1"/>
          </p:nvPr>
        </p:nvSpPr>
        <p:spPr>
          <a:xfrm>
            <a:off x="960000" y="2151937"/>
            <a:ext cx="9796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3" hasCustomPrompt="1"/>
          </p:nvPr>
        </p:nvSpPr>
        <p:spPr>
          <a:xfrm>
            <a:off x="960000" y="4118588"/>
            <a:ext cx="9796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4" hasCustomPrompt="1"/>
          </p:nvPr>
        </p:nvSpPr>
        <p:spPr>
          <a:xfrm>
            <a:off x="4559033" y="2151937"/>
            <a:ext cx="9796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5" hasCustomPrompt="1"/>
          </p:nvPr>
        </p:nvSpPr>
        <p:spPr>
          <a:xfrm>
            <a:off x="4559033" y="4118588"/>
            <a:ext cx="9796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6" hasCustomPrompt="1"/>
          </p:nvPr>
        </p:nvSpPr>
        <p:spPr>
          <a:xfrm>
            <a:off x="8158067" y="2151937"/>
            <a:ext cx="9796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"/>
          </p:nvPr>
        </p:nvSpPr>
        <p:spPr>
          <a:xfrm>
            <a:off x="960000" y="2880193"/>
            <a:ext cx="3074000" cy="10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33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7"/>
          </p:nvPr>
        </p:nvSpPr>
        <p:spPr>
          <a:xfrm>
            <a:off x="4559033" y="2880193"/>
            <a:ext cx="3074000" cy="10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33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8"/>
          </p:nvPr>
        </p:nvSpPr>
        <p:spPr>
          <a:xfrm>
            <a:off x="8158067" y="2880193"/>
            <a:ext cx="3074000" cy="10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33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9"/>
          </p:nvPr>
        </p:nvSpPr>
        <p:spPr>
          <a:xfrm>
            <a:off x="960000" y="4846767"/>
            <a:ext cx="3074000" cy="10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33"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3"/>
          </p:nvPr>
        </p:nvSpPr>
        <p:spPr>
          <a:xfrm>
            <a:off x="4559033" y="4846767"/>
            <a:ext cx="3074000" cy="10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33"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220290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4"/>
          <p:cNvPicPr preferRelativeResize="0"/>
          <p:nvPr/>
        </p:nvPicPr>
        <p:blipFill rotWithShape="1">
          <a:blip r:embed="rId2">
            <a:alphaModFix/>
          </a:blip>
          <a:srcRect l="33873" t="-2473" r="6718" b="72452"/>
          <a:stretch/>
        </p:blipFill>
        <p:spPr>
          <a:xfrm rot="-7513230" flipH="1">
            <a:off x="9237969" y="-40734"/>
            <a:ext cx="5047864" cy="2431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 rotWithShape="1">
          <a:blip r:embed="rId3">
            <a:alphaModFix/>
          </a:blip>
          <a:srcRect b="31665"/>
          <a:stretch/>
        </p:blipFill>
        <p:spPr>
          <a:xfrm flipH="1">
            <a:off x="6790769" y="2375665"/>
            <a:ext cx="5647665" cy="470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 rotWithShape="1">
          <a:blip r:embed="rId4">
            <a:alphaModFix/>
          </a:blip>
          <a:srcRect l="1329" t="17527" r="-1330" b="14138"/>
          <a:stretch/>
        </p:blipFill>
        <p:spPr>
          <a:xfrm flipH="1">
            <a:off x="-572661" y="-471033"/>
            <a:ext cx="5258425" cy="470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 rotWithShape="1">
          <a:blip r:embed="rId2">
            <a:alphaModFix/>
          </a:blip>
          <a:srcRect r="40592" b="69978"/>
          <a:stretch/>
        </p:blipFill>
        <p:spPr>
          <a:xfrm rot="2961323" flipH="1">
            <a:off x="-1913698" y="5238936"/>
            <a:ext cx="5047865" cy="243166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8067800" y="835333"/>
            <a:ext cx="3202800" cy="15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8067800" y="2262533"/>
            <a:ext cx="3202800" cy="13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88" name="Google Shape;88;p14"/>
          <p:cNvSpPr>
            <a:spLocks noGrp="1"/>
          </p:cNvSpPr>
          <p:nvPr>
            <p:ph type="pic" idx="2"/>
          </p:nvPr>
        </p:nvSpPr>
        <p:spPr>
          <a:xfrm>
            <a:off x="950967" y="725033"/>
            <a:ext cx="3734800" cy="5414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89" name="Google Shape;89;p14"/>
          <p:cNvSpPr>
            <a:spLocks noGrp="1"/>
          </p:cNvSpPr>
          <p:nvPr>
            <p:ph type="pic" idx="3"/>
          </p:nvPr>
        </p:nvSpPr>
        <p:spPr>
          <a:xfrm>
            <a:off x="4909400" y="725033"/>
            <a:ext cx="3047600" cy="3022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90" name="Google Shape;90;p14"/>
          <p:cNvSpPr>
            <a:spLocks noGrp="1"/>
          </p:cNvSpPr>
          <p:nvPr>
            <p:ph type="pic" idx="4"/>
          </p:nvPr>
        </p:nvSpPr>
        <p:spPr>
          <a:xfrm>
            <a:off x="4920700" y="3938267"/>
            <a:ext cx="6320400" cy="2200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0559496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5"/>
          <p:cNvPicPr preferRelativeResize="0"/>
          <p:nvPr/>
        </p:nvPicPr>
        <p:blipFill rotWithShape="1">
          <a:blip r:embed="rId2">
            <a:alphaModFix/>
          </a:blip>
          <a:srcRect b="31665"/>
          <a:stretch/>
        </p:blipFill>
        <p:spPr>
          <a:xfrm rot="10800000">
            <a:off x="6790769" y="-227466"/>
            <a:ext cx="5647665" cy="470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 rotWithShape="1">
          <a:blip r:embed="rId3">
            <a:alphaModFix/>
          </a:blip>
          <a:srcRect t="31665"/>
          <a:stretch/>
        </p:blipFill>
        <p:spPr>
          <a:xfrm rot="10800000" flipH="1">
            <a:off x="7180006" y="2375665"/>
            <a:ext cx="5258425" cy="47098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950967" y="3224232"/>
            <a:ext cx="2750400" cy="2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2"/>
          </p:nvPr>
        </p:nvSpPr>
        <p:spPr>
          <a:xfrm>
            <a:off x="4170869" y="3224232"/>
            <a:ext cx="2750400" cy="2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3"/>
          </p:nvPr>
        </p:nvSpPr>
        <p:spPr>
          <a:xfrm>
            <a:off x="7390781" y="3224232"/>
            <a:ext cx="2750400" cy="2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4"/>
          </p:nvPr>
        </p:nvSpPr>
        <p:spPr>
          <a:xfrm>
            <a:off x="950967" y="2611467"/>
            <a:ext cx="27504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33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5"/>
          </p:nvPr>
        </p:nvSpPr>
        <p:spPr>
          <a:xfrm>
            <a:off x="4170875" y="2611467"/>
            <a:ext cx="27504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33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00" name="Google Shape;100;p15"/>
          <p:cNvSpPr/>
          <p:nvPr/>
        </p:nvSpPr>
        <p:spPr>
          <a:xfrm>
            <a:off x="270800" y="466367"/>
            <a:ext cx="1017600" cy="10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4">
            <a:alphaModFix/>
          </a:blip>
          <a:srcRect l="49035" t="18297" r="324" b="17566"/>
          <a:stretch/>
        </p:blipFill>
        <p:spPr>
          <a:xfrm rot="7385884" flipH="1">
            <a:off x="-1191359" y="4413240"/>
            <a:ext cx="3558683" cy="4296152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>
            <a:spLocks noGrp="1"/>
          </p:cNvSpPr>
          <p:nvPr>
            <p:ph type="subTitle" idx="6"/>
          </p:nvPr>
        </p:nvSpPr>
        <p:spPr>
          <a:xfrm>
            <a:off x="7390781" y="2611467"/>
            <a:ext cx="27504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33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100142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/>
          <p:nvPr/>
        </p:nvSpPr>
        <p:spPr>
          <a:xfrm>
            <a:off x="270800" y="466367"/>
            <a:ext cx="1017600" cy="10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05" name="Google Shape;105;p16"/>
          <p:cNvPicPr preferRelativeResize="0"/>
          <p:nvPr/>
        </p:nvPicPr>
        <p:blipFill rotWithShape="1">
          <a:blip r:embed="rId2">
            <a:alphaModFix/>
          </a:blip>
          <a:srcRect b="-6541"/>
          <a:stretch/>
        </p:blipFill>
        <p:spPr>
          <a:xfrm>
            <a:off x="7180001" y="-227466"/>
            <a:ext cx="5258433" cy="7342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 rotWithShape="1">
          <a:blip r:embed="rId3">
            <a:alphaModFix/>
          </a:blip>
          <a:srcRect l="1399" t="397" r="65194" b="49853"/>
          <a:stretch/>
        </p:blipFill>
        <p:spPr>
          <a:xfrm rot="-2573729" flipH="1">
            <a:off x="-731965" y="4806318"/>
            <a:ext cx="2347524" cy="3332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 rotWithShape="1">
          <a:blip r:embed="rId3">
            <a:alphaModFix/>
          </a:blip>
          <a:srcRect l="1399" t="397" r="65194" b="49853"/>
          <a:stretch/>
        </p:blipFill>
        <p:spPr>
          <a:xfrm rot="-254036" flipH="1">
            <a:off x="-1877331" y="1439085"/>
            <a:ext cx="2347524" cy="333263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subTitle" idx="1"/>
          </p:nvPr>
        </p:nvSpPr>
        <p:spPr>
          <a:xfrm>
            <a:off x="960000" y="2331867"/>
            <a:ext cx="3513200" cy="12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subTitle" idx="2"/>
          </p:nvPr>
        </p:nvSpPr>
        <p:spPr>
          <a:xfrm>
            <a:off x="5411548" y="2331867"/>
            <a:ext cx="3513200" cy="12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subTitle" idx="3"/>
          </p:nvPr>
        </p:nvSpPr>
        <p:spPr>
          <a:xfrm>
            <a:off x="960000" y="4545967"/>
            <a:ext cx="3513200" cy="12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subTitle" idx="4"/>
          </p:nvPr>
        </p:nvSpPr>
        <p:spPr>
          <a:xfrm>
            <a:off x="5411548" y="4545967"/>
            <a:ext cx="3513200" cy="12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subTitle" idx="5"/>
          </p:nvPr>
        </p:nvSpPr>
        <p:spPr>
          <a:xfrm>
            <a:off x="960000" y="1940733"/>
            <a:ext cx="35132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33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6"/>
          </p:nvPr>
        </p:nvSpPr>
        <p:spPr>
          <a:xfrm>
            <a:off x="960000" y="4154933"/>
            <a:ext cx="35132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33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subTitle" idx="7"/>
          </p:nvPr>
        </p:nvSpPr>
        <p:spPr>
          <a:xfrm>
            <a:off x="5411515" y="1940733"/>
            <a:ext cx="35132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33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ubTitle" idx="8"/>
          </p:nvPr>
        </p:nvSpPr>
        <p:spPr>
          <a:xfrm>
            <a:off x="5411515" y="4154933"/>
            <a:ext cx="35132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33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218724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/>
          <p:cNvPicPr preferRelativeResize="0"/>
          <p:nvPr/>
        </p:nvPicPr>
        <p:blipFill rotWithShape="1">
          <a:blip r:embed="rId2">
            <a:alphaModFix/>
          </a:blip>
          <a:srcRect l="1399" t="400" r="81428" b="17886"/>
          <a:stretch/>
        </p:blipFill>
        <p:spPr>
          <a:xfrm rot="11" flipH="1">
            <a:off x="-243565" y="1867736"/>
            <a:ext cx="1206765" cy="5473897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/>
          <p:nvPr/>
        </p:nvSpPr>
        <p:spPr>
          <a:xfrm>
            <a:off x="270800" y="466367"/>
            <a:ext cx="1017600" cy="10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3734" y="-552566"/>
            <a:ext cx="3149633" cy="412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 rotWithShape="1">
          <a:blip r:embed="rId4">
            <a:alphaModFix/>
          </a:blip>
          <a:srcRect b="31665"/>
          <a:stretch/>
        </p:blipFill>
        <p:spPr>
          <a:xfrm flipH="1">
            <a:off x="7625833" y="2542319"/>
            <a:ext cx="5175067" cy="431568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1"/>
          </p:nvPr>
        </p:nvSpPr>
        <p:spPr>
          <a:xfrm>
            <a:off x="960000" y="2178615"/>
            <a:ext cx="26480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2"/>
          </p:nvPr>
        </p:nvSpPr>
        <p:spPr>
          <a:xfrm>
            <a:off x="4772000" y="2178615"/>
            <a:ext cx="26480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subTitle" idx="3"/>
          </p:nvPr>
        </p:nvSpPr>
        <p:spPr>
          <a:xfrm>
            <a:off x="960000" y="4485667"/>
            <a:ext cx="26480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subTitle" idx="4"/>
          </p:nvPr>
        </p:nvSpPr>
        <p:spPr>
          <a:xfrm>
            <a:off x="4772000" y="4485667"/>
            <a:ext cx="26480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subTitle" idx="5"/>
          </p:nvPr>
        </p:nvSpPr>
        <p:spPr>
          <a:xfrm>
            <a:off x="8583996" y="2178615"/>
            <a:ext cx="26480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subTitle" idx="6"/>
          </p:nvPr>
        </p:nvSpPr>
        <p:spPr>
          <a:xfrm>
            <a:off x="8583996" y="4485667"/>
            <a:ext cx="26480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subTitle" idx="7"/>
          </p:nvPr>
        </p:nvSpPr>
        <p:spPr>
          <a:xfrm>
            <a:off x="965207" y="1781684"/>
            <a:ext cx="26376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33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8"/>
          </p:nvPr>
        </p:nvSpPr>
        <p:spPr>
          <a:xfrm>
            <a:off x="4777203" y="1781684"/>
            <a:ext cx="26376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33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subTitle" idx="9"/>
          </p:nvPr>
        </p:nvSpPr>
        <p:spPr>
          <a:xfrm>
            <a:off x="8589193" y="1781684"/>
            <a:ext cx="26376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33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13"/>
          </p:nvPr>
        </p:nvSpPr>
        <p:spPr>
          <a:xfrm>
            <a:off x="965207" y="4084467"/>
            <a:ext cx="26376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33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subTitle" idx="14"/>
          </p:nvPr>
        </p:nvSpPr>
        <p:spPr>
          <a:xfrm>
            <a:off x="4777203" y="4084467"/>
            <a:ext cx="26376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33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15"/>
          </p:nvPr>
        </p:nvSpPr>
        <p:spPr>
          <a:xfrm>
            <a:off x="8589193" y="4084467"/>
            <a:ext cx="26376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33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143194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8"/>
          <p:cNvPicPr preferRelativeResize="0"/>
          <p:nvPr/>
        </p:nvPicPr>
        <p:blipFill rotWithShape="1">
          <a:blip r:embed="rId2">
            <a:alphaModFix/>
          </a:blip>
          <a:srcRect r="76986"/>
          <a:stretch/>
        </p:blipFill>
        <p:spPr>
          <a:xfrm rot="10800000">
            <a:off x="-909832" y="-900733"/>
            <a:ext cx="1955565" cy="8099932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/>
          <p:nvPr/>
        </p:nvSpPr>
        <p:spPr>
          <a:xfrm>
            <a:off x="270800" y="466367"/>
            <a:ext cx="1017600" cy="10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38" name="Google Shape;138;p18"/>
          <p:cNvPicPr preferRelativeResize="0"/>
          <p:nvPr/>
        </p:nvPicPr>
        <p:blipFill rotWithShape="1">
          <a:blip r:embed="rId3">
            <a:alphaModFix/>
          </a:blip>
          <a:srcRect b="31665"/>
          <a:stretch/>
        </p:blipFill>
        <p:spPr>
          <a:xfrm flipH="1">
            <a:off x="7461961" y="3376400"/>
            <a:ext cx="4976473" cy="415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 rotWithShape="1">
          <a:blip r:embed="rId4">
            <a:alphaModFix/>
          </a:blip>
          <a:srcRect t="31665"/>
          <a:stretch/>
        </p:blipFill>
        <p:spPr>
          <a:xfrm>
            <a:off x="7180006" y="-227466"/>
            <a:ext cx="5258425" cy="4709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403397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9"/>
          <p:cNvPicPr preferRelativeResize="0"/>
          <p:nvPr/>
        </p:nvPicPr>
        <p:blipFill rotWithShape="1">
          <a:blip r:embed="rId2">
            <a:alphaModFix/>
          </a:blip>
          <a:srcRect r="76986"/>
          <a:stretch/>
        </p:blipFill>
        <p:spPr>
          <a:xfrm rot="10800000">
            <a:off x="-265365" y="-900733"/>
            <a:ext cx="1955565" cy="8099932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9"/>
          <p:cNvSpPr txBox="1"/>
          <p:nvPr/>
        </p:nvSpPr>
        <p:spPr>
          <a:xfrm>
            <a:off x="950967" y="4947867"/>
            <a:ext cx="62520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CREDITS:</a:t>
            </a:r>
            <a:r>
              <a:rPr lang="en" sz="16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 This presentation template was created by </a:t>
            </a:r>
            <a:r>
              <a:rPr lang="en" sz="1600" b="1" u="sng">
                <a:solidFill>
                  <a:schemeClr val="hlink"/>
                </a:solidFill>
                <a:latin typeface="Cambay"/>
                <a:ea typeface="Cambay"/>
                <a:cs typeface="Cambay"/>
                <a:sym typeface="Cambay"/>
                <a:hlinkClick r:id="rId3"/>
              </a:rPr>
              <a:t>Slidesgo</a:t>
            </a:r>
            <a:r>
              <a:rPr lang="en" sz="16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, and includes icons by </a:t>
            </a:r>
            <a:r>
              <a:rPr lang="en" sz="1600" b="1" u="sng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, and infographics &amp; images by </a:t>
            </a:r>
            <a:r>
              <a:rPr lang="en" sz="1600" b="1" u="sng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 u="sng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 </a:t>
            </a:r>
            <a:endParaRPr sz="1600" b="1" u="sng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pic>
        <p:nvPicPr>
          <p:cNvPr id="144" name="Google Shape;144;p19"/>
          <p:cNvPicPr preferRelativeResize="0"/>
          <p:nvPr/>
        </p:nvPicPr>
        <p:blipFill rotWithShape="1">
          <a:blip r:embed="rId6">
            <a:alphaModFix/>
          </a:blip>
          <a:srcRect t="-20582" r="47575" b="52248"/>
          <a:stretch/>
        </p:blipFill>
        <p:spPr>
          <a:xfrm rot="10800000">
            <a:off x="9477601" y="-227466"/>
            <a:ext cx="2960832" cy="470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 rotWithShape="1">
          <a:blip r:embed="rId7">
            <a:alphaModFix/>
          </a:blip>
          <a:srcRect b="31665"/>
          <a:stretch/>
        </p:blipFill>
        <p:spPr>
          <a:xfrm rot="10800000" flipH="1">
            <a:off x="7180006" y="2375668"/>
            <a:ext cx="5258425" cy="4709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>
            <a:spLocks noGrp="1"/>
          </p:cNvSpPr>
          <p:nvPr>
            <p:ph type="title"/>
          </p:nvPr>
        </p:nvSpPr>
        <p:spPr>
          <a:xfrm>
            <a:off x="950967" y="473600"/>
            <a:ext cx="6252000" cy="1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113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subTitle" idx="1"/>
          </p:nvPr>
        </p:nvSpPr>
        <p:spPr>
          <a:xfrm>
            <a:off x="950967" y="2455267"/>
            <a:ext cx="6252000" cy="1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938772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0"/>
          <p:cNvPicPr preferRelativeResize="0"/>
          <p:nvPr/>
        </p:nvPicPr>
        <p:blipFill rotWithShape="1">
          <a:blip r:embed="rId2">
            <a:alphaModFix/>
          </a:blip>
          <a:srcRect r="76986"/>
          <a:stretch/>
        </p:blipFill>
        <p:spPr>
          <a:xfrm rot="10800000">
            <a:off x="-909832" y="-900733"/>
            <a:ext cx="1955565" cy="8099932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/>
          <p:nvPr/>
        </p:nvSpPr>
        <p:spPr>
          <a:xfrm>
            <a:off x="270800" y="466367"/>
            <a:ext cx="1017600" cy="10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51" name="Google Shape;151;p20"/>
          <p:cNvPicPr preferRelativeResize="0"/>
          <p:nvPr/>
        </p:nvPicPr>
        <p:blipFill rotWithShape="1">
          <a:blip r:embed="rId3">
            <a:alphaModFix/>
          </a:blip>
          <a:srcRect b="31665"/>
          <a:stretch/>
        </p:blipFill>
        <p:spPr>
          <a:xfrm flipH="1">
            <a:off x="7461961" y="3376400"/>
            <a:ext cx="4976473" cy="415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 rotWithShape="1">
          <a:blip r:embed="rId4">
            <a:alphaModFix/>
          </a:blip>
          <a:srcRect t="31665"/>
          <a:stretch/>
        </p:blipFill>
        <p:spPr>
          <a:xfrm>
            <a:off x="7180006" y="-227466"/>
            <a:ext cx="5258425" cy="47098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008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t="17318" r="63714" b="19638"/>
          <a:stretch/>
        </p:blipFill>
        <p:spPr>
          <a:xfrm rot="2700021" flipH="1">
            <a:off x="-854318" y="-1685994"/>
            <a:ext cx="3083236" cy="5106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"/>
          <p:cNvPicPr preferRelativeResize="0"/>
          <p:nvPr/>
        </p:nvPicPr>
        <p:blipFill rotWithShape="1">
          <a:blip r:embed="rId3">
            <a:alphaModFix/>
          </a:blip>
          <a:srcRect t="-1153"/>
          <a:stretch/>
        </p:blipFill>
        <p:spPr>
          <a:xfrm flipH="1">
            <a:off x="6790769" y="113735"/>
            <a:ext cx="5647665" cy="6971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r="29062" b="68955"/>
          <a:stretch/>
        </p:blipFill>
        <p:spPr>
          <a:xfrm rot="922530" flipH="1">
            <a:off x="-867513" y="5231962"/>
            <a:ext cx="6027625" cy="25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950967" y="3093000"/>
            <a:ext cx="8065600" cy="17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950967" y="1970600"/>
            <a:ext cx="1934400" cy="112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3869193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1"/>
          <p:cNvPicPr preferRelativeResize="0"/>
          <p:nvPr/>
        </p:nvPicPr>
        <p:blipFill rotWithShape="1">
          <a:blip r:embed="rId2">
            <a:alphaModFix/>
          </a:blip>
          <a:srcRect r="76986"/>
          <a:stretch/>
        </p:blipFill>
        <p:spPr>
          <a:xfrm rot="10800000">
            <a:off x="-265365" y="-900733"/>
            <a:ext cx="1955565" cy="8099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 rotWithShape="1">
          <a:blip r:embed="rId3">
            <a:alphaModFix/>
          </a:blip>
          <a:srcRect t="-20582" r="47575" b="52248"/>
          <a:stretch/>
        </p:blipFill>
        <p:spPr>
          <a:xfrm rot="10800000">
            <a:off x="9477601" y="-227466"/>
            <a:ext cx="2960832" cy="470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 rotWithShape="1">
          <a:blip r:embed="rId4">
            <a:alphaModFix/>
          </a:blip>
          <a:srcRect b="31665"/>
          <a:stretch/>
        </p:blipFill>
        <p:spPr>
          <a:xfrm rot="10800000" flipH="1">
            <a:off x="7180006" y="2375668"/>
            <a:ext cx="5258425" cy="47098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40078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50BE874-BB66-EB5A-30BD-E69063E0F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500DED-1024-217A-80EA-DAF419A8B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C77F564-72EE-ABA6-D152-C71BD90C5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C6B0C-86A1-4B06-8D83-2E7090012988}" type="datetimeFigureOut">
              <a:rPr lang="he-IL" smtClean="0"/>
              <a:t>כ"ד/סיון/תשפ"ג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9C5E3BA-0C72-C71B-28DF-DB3230436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5DA6A1E-F3F2-1CCE-2961-A71771557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1C514-39A8-43BF-9F6F-93681CEB0DF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384623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38883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>
            <a:spLocks noGrp="1"/>
          </p:cNvSpPr>
          <p:nvPr>
            <p:ph type="title"/>
          </p:nvPr>
        </p:nvSpPr>
        <p:spPr>
          <a:xfrm>
            <a:off x="955700" y="681200"/>
            <a:ext cx="10280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356574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828133" y="1442504"/>
            <a:ext cx="9039600" cy="29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828133" y="4439284"/>
            <a:ext cx="6978000" cy="44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711886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828133" y="694967"/>
            <a:ext cx="1053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828133" y="1536633"/>
            <a:ext cx="10535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</p:spTree>
    <p:extLst>
      <p:ext uri="{BB962C8B-B14F-4D97-AF65-F5344CB8AC3E}">
        <p14:creationId xmlns:p14="http://schemas.microsoft.com/office/powerpoint/2010/main" val="12663128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50BE874-BB66-EB5A-30BD-E69063E0F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500DED-1024-217A-80EA-DAF419A8B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C77F564-72EE-ABA6-D152-C71BD90C5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C6B0C-86A1-4B06-8D83-2E7090012988}" type="datetimeFigureOut">
              <a:rPr lang="he-IL" smtClean="0"/>
              <a:t>כ"ד/סיון/תשפ"ג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9C5E3BA-0C72-C71B-28DF-DB3230436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5DA6A1E-F3F2-1CCE-2961-A71771557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1C514-39A8-43BF-9F6F-93681CEB0DF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901325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196778">
            <a:off x="-1265176" y="-3540069"/>
            <a:ext cx="6229672" cy="12992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19781">
            <a:off x="5920290" y="-3668635"/>
            <a:ext cx="6229671" cy="12992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583442">
            <a:off x="7963071" y="-391563"/>
            <a:ext cx="4518224" cy="9422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852650">
            <a:off x="-3006099" y="687771"/>
            <a:ext cx="4518224" cy="9422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736702">
            <a:off x="-131963" y="-5321332"/>
            <a:ext cx="4518225" cy="942289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828133" y="1442504"/>
            <a:ext cx="9039600" cy="29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828133" y="4439284"/>
            <a:ext cx="6978000" cy="44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337771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19781">
            <a:off x="5892423" y="-3668635"/>
            <a:ext cx="6229671" cy="12992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273951">
            <a:off x="8973671" y="-3764831"/>
            <a:ext cx="4518224" cy="9422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19781">
            <a:off x="779823" y="-3668635"/>
            <a:ext cx="6229671" cy="12992203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828133" y="694967"/>
            <a:ext cx="1053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828133" y="1536633"/>
            <a:ext cx="10535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</p:spTree>
    <p:extLst>
      <p:ext uri="{BB962C8B-B14F-4D97-AF65-F5344CB8AC3E}">
        <p14:creationId xmlns:p14="http://schemas.microsoft.com/office/powerpoint/2010/main" val="20041523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196778" flipH="1">
            <a:off x="5993253" y="-3308902"/>
            <a:ext cx="6229672" cy="12992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19781" flipH="1">
            <a:off x="-1245677" y="-3706802"/>
            <a:ext cx="6229671" cy="12992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583442" flipH="1">
            <a:off x="-3889245" y="-391563"/>
            <a:ext cx="4518224" cy="9422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852650" flipH="1">
            <a:off x="9338756" y="1112053"/>
            <a:ext cx="4518224" cy="942289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828133" y="694967"/>
            <a:ext cx="1053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131559" y="5502100"/>
            <a:ext cx="3530800" cy="6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llota Text"/>
              <a:buNone/>
              <a:defRPr sz="3467" b="1">
                <a:latin typeface="Bellota Text"/>
                <a:ea typeface="Bellota Text"/>
                <a:cs typeface="Bellota Text"/>
                <a:sym typeface="Bellota Tex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llota Text"/>
              <a:buNone/>
              <a:defRPr sz="3467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llota Text"/>
              <a:buNone/>
              <a:defRPr sz="3467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llota Text"/>
              <a:buNone/>
              <a:defRPr sz="3467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llota Text"/>
              <a:buNone/>
              <a:defRPr sz="3467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llota Text"/>
              <a:buNone/>
              <a:defRPr sz="3467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llota Text"/>
              <a:buNone/>
              <a:defRPr sz="3467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llota Text"/>
              <a:buNone/>
              <a:defRPr sz="3467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llota Text"/>
              <a:buNone/>
              <a:defRPr sz="3467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2"/>
          </p:nvPr>
        </p:nvSpPr>
        <p:spPr>
          <a:xfrm>
            <a:off x="2131500" y="4627033"/>
            <a:ext cx="3530800" cy="8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3"/>
          </p:nvPr>
        </p:nvSpPr>
        <p:spPr>
          <a:xfrm>
            <a:off x="6529859" y="5502100"/>
            <a:ext cx="3530800" cy="6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llota Text"/>
              <a:buNone/>
              <a:defRPr sz="3467" b="1">
                <a:latin typeface="Bellota Text"/>
                <a:ea typeface="Bellota Text"/>
                <a:cs typeface="Bellota Text"/>
                <a:sym typeface="Bellota Tex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llota Text"/>
              <a:buNone/>
              <a:defRPr sz="3467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llota Text"/>
              <a:buNone/>
              <a:defRPr sz="3467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llota Text"/>
              <a:buNone/>
              <a:defRPr sz="3467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llota Text"/>
              <a:buNone/>
              <a:defRPr sz="3467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llota Text"/>
              <a:buNone/>
              <a:defRPr sz="3467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llota Text"/>
              <a:buNone/>
              <a:defRPr sz="3467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llota Text"/>
              <a:buNone/>
              <a:defRPr sz="3467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llota Text"/>
              <a:buNone/>
              <a:defRPr sz="3467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4"/>
          </p:nvPr>
        </p:nvSpPr>
        <p:spPr>
          <a:xfrm>
            <a:off x="6529800" y="4627033"/>
            <a:ext cx="3530800" cy="8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pic>
        <p:nvPicPr>
          <p:cNvPr id="41" name="Google Shape;4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736702" flipH="1">
            <a:off x="4205790" y="-5321332"/>
            <a:ext cx="4518225" cy="94228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757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l="33871" t="-2473" r="13030" b="72452"/>
          <a:stretch/>
        </p:blipFill>
        <p:spPr>
          <a:xfrm rot="-7513228" flipH="1">
            <a:off x="9194841" y="-120467"/>
            <a:ext cx="4511883" cy="243166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/>
          <p:nvPr/>
        </p:nvSpPr>
        <p:spPr>
          <a:xfrm>
            <a:off x="270800" y="466367"/>
            <a:ext cx="1017600" cy="10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3" name="Google Shape;23;p4"/>
          <p:cNvPicPr preferRelativeResize="0"/>
          <p:nvPr/>
        </p:nvPicPr>
        <p:blipFill rotWithShape="1">
          <a:blip r:embed="rId3">
            <a:alphaModFix/>
          </a:blip>
          <a:srcRect l="1329" t="17527" r="-1330" b="14138"/>
          <a:stretch/>
        </p:blipFill>
        <p:spPr>
          <a:xfrm rot="10800000" flipH="1">
            <a:off x="7203940" y="2432768"/>
            <a:ext cx="5258425" cy="4709801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960000" y="2576100"/>
            <a:ext cx="10272000" cy="35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●"/>
              <a:defRPr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828754" lvl="2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3047924" lvl="4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</p:spTree>
    <p:extLst>
      <p:ext uri="{BB962C8B-B14F-4D97-AF65-F5344CB8AC3E}">
        <p14:creationId xmlns:p14="http://schemas.microsoft.com/office/powerpoint/2010/main" val="28037464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828133" y="694967"/>
            <a:ext cx="1053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pic>
        <p:nvPicPr>
          <p:cNvPr id="44" name="Google Shape;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19781">
            <a:off x="5920290" y="-3668635"/>
            <a:ext cx="6229671" cy="12992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736702" flipH="1">
            <a:off x="9235570" y="-4641865"/>
            <a:ext cx="4518225" cy="9422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196778">
            <a:off x="-1265176" y="-3540069"/>
            <a:ext cx="6229672" cy="12992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852650">
            <a:off x="-3006099" y="687771"/>
            <a:ext cx="4518224" cy="94228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15880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287196">
            <a:off x="5787825" y="-2225718"/>
            <a:ext cx="6229671" cy="12992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099992">
            <a:off x="1329732" y="-4609636"/>
            <a:ext cx="6171560" cy="12871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49576">
            <a:off x="-1255448" y="-1692918"/>
            <a:ext cx="4518221" cy="9422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412962">
            <a:off x="8868302" y="1321733"/>
            <a:ext cx="4518229" cy="942289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2658800" y="1739200"/>
            <a:ext cx="6874400" cy="33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733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981660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700000">
            <a:off x="5435057" y="-3321369"/>
            <a:ext cx="6229671" cy="12992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044577">
            <a:off x="-1347308" y="-3067101"/>
            <a:ext cx="6229669" cy="12992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424854" flipH="1">
            <a:off x="-1639866" y="-1589332"/>
            <a:ext cx="4518228" cy="9422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445172">
            <a:off x="8611654" y="2066682"/>
            <a:ext cx="4518223" cy="942289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3072267" y="1869133"/>
            <a:ext cx="6047600" cy="10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3072267" y="2856467"/>
            <a:ext cx="6047600" cy="21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298365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body" idx="1"/>
          </p:nvPr>
        </p:nvSpPr>
        <p:spPr>
          <a:xfrm>
            <a:off x="6277933" y="696967"/>
            <a:ext cx="5086000" cy="1785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7" b="1">
                <a:latin typeface="Bellota Text"/>
                <a:ea typeface="Bellota Text"/>
                <a:cs typeface="Bellota Text"/>
                <a:sym typeface="Bellota Text"/>
              </a:defRPr>
            </a:lvl1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</p:spTree>
    <p:extLst>
      <p:ext uri="{BB962C8B-B14F-4D97-AF65-F5344CB8AC3E}">
        <p14:creationId xmlns:p14="http://schemas.microsoft.com/office/powerpoint/2010/main" val="34344864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196778">
            <a:off x="-2789843" y="-3693269"/>
            <a:ext cx="6229672" cy="12992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19781">
            <a:off x="4325357" y="-3662735"/>
            <a:ext cx="6229671" cy="12992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312196">
            <a:off x="821934" y="-4390332"/>
            <a:ext cx="4518225" cy="9422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583442">
            <a:off x="8558304" y="157870"/>
            <a:ext cx="4518224" cy="942289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1"/>
          <p:cNvSpPr txBox="1">
            <a:spLocks noGrp="1"/>
          </p:cNvSpPr>
          <p:nvPr>
            <p:ph type="title" hasCustomPrompt="1"/>
          </p:nvPr>
        </p:nvSpPr>
        <p:spPr>
          <a:xfrm>
            <a:off x="2279100" y="2279367"/>
            <a:ext cx="7634000" cy="14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666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76" name="Google Shape;76;p11"/>
          <p:cNvSpPr txBox="1">
            <a:spLocks noGrp="1"/>
          </p:cNvSpPr>
          <p:nvPr>
            <p:ph type="subTitle" idx="1"/>
          </p:nvPr>
        </p:nvSpPr>
        <p:spPr>
          <a:xfrm>
            <a:off x="2279100" y="4007800"/>
            <a:ext cx="7634000" cy="57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091809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15771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19781">
            <a:off x="6793457" y="-3067102"/>
            <a:ext cx="6229671" cy="12992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050452">
            <a:off x="7717866" y="-5008100"/>
            <a:ext cx="4518228" cy="9422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044577">
            <a:off x="-1347308" y="-3067101"/>
            <a:ext cx="6229669" cy="12992207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4"/>
          <p:cNvSpPr txBox="1">
            <a:spLocks noGrp="1"/>
          </p:cNvSpPr>
          <p:nvPr>
            <p:ph type="title"/>
          </p:nvPr>
        </p:nvSpPr>
        <p:spPr>
          <a:xfrm>
            <a:off x="828133" y="694967"/>
            <a:ext cx="1053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"/>
          </p:nvPr>
        </p:nvSpPr>
        <p:spPr>
          <a:xfrm>
            <a:off x="4603867" y="2506617"/>
            <a:ext cx="2984400" cy="68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467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2"/>
          </p:nvPr>
        </p:nvSpPr>
        <p:spPr>
          <a:xfrm>
            <a:off x="4603867" y="2965333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3"/>
          </p:nvPr>
        </p:nvSpPr>
        <p:spPr>
          <a:xfrm>
            <a:off x="1378984" y="2506617"/>
            <a:ext cx="2984400" cy="68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467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4"/>
          </p:nvPr>
        </p:nvSpPr>
        <p:spPr>
          <a:xfrm>
            <a:off x="1378984" y="2965333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subTitle" idx="5"/>
          </p:nvPr>
        </p:nvSpPr>
        <p:spPr>
          <a:xfrm>
            <a:off x="7828833" y="2506617"/>
            <a:ext cx="2984400" cy="68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467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ubTitle" idx="6"/>
          </p:nvPr>
        </p:nvSpPr>
        <p:spPr>
          <a:xfrm>
            <a:off x="7828800" y="2965333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7"/>
          </p:nvPr>
        </p:nvSpPr>
        <p:spPr>
          <a:xfrm>
            <a:off x="4603867" y="4922533"/>
            <a:ext cx="2984400" cy="68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467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subTitle" idx="8"/>
          </p:nvPr>
        </p:nvSpPr>
        <p:spPr>
          <a:xfrm>
            <a:off x="4603867" y="5381167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ubTitle" idx="9"/>
          </p:nvPr>
        </p:nvSpPr>
        <p:spPr>
          <a:xfrm>
            <a:off x="1379000" y="4922533"/>
            <a:ext cx="2984400" cy="68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467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subTitle" idx="13"/>
          </p:nvPr>
        </p:nvSpPr>
        <p:spPr>
          <a:xfrm>
            <a:off x="1378967" y="5381167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11" name="Google Shape;111;p14"/>
          <p:cNvSpPr txBox="1">
            <a:spLocks noGrp="1"/>
          </p:cNvSpPr>
          <p:nvPr>
            <p:ph type="subTitle" idx="14"/>
          </p:nvPr>
        </p:nvSpPr>
        <p:spPr>
          <a:xfrm>
            <a:off x="7828833" y="4922533"/>
            <a:ext cx="2984400" cy="68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467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12" name="Google Shape;112;p14"/>
          <p:cNvSpPr txBox="1">
            <a:spLocks noGrp="1"/>
          </p:cNvSpPr>
          <p:nvPr>
            <p:ph type="subTitle" idx="15"/>
          </p:nvPr>
        </p:nvSpPr>
        <p:spPr>
          <a:xfrm>
            <a:off x="7828800" y="5381167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4604707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708566">
            <a:off x="7091056" y="-3959967"/>
            <a:ext cx="6229672" cy="12992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765405">
            <a:off x="2685145" y="202218"/>
            <a:ext cx="6389712" cy="13325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044577" flipH="1">
            <a:off x="-2789608" y="-3654701"/>
            <a:ext cx="6229669" cy="1299220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>
            <a:spLocks noGrp="1"/>
          </p:cNvSpPr>
          <p:nvPr>
            <p:ph type="title"/>
          </p:nvPr>
        </p:nvSpPr>
        <p:spPr>
          <a:xfrm>
            <a:off x="828133" y="694967"/>
            <a:ext cx="1053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subTitle" idx="1"/>
          </p:nvPr>
        </p:nvSpPr>
        <p:spPr>
          <a:xfrm>
            <a:off x="4603867" y="3167617"/>
            <a:ext cx="2984400" cy="68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467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subTitle" idx="2"/>
          </p:nvPr>
        </p:nvSpPr>
        <p:spPr>
          <a:xfrm>
            <a:off x="4603867" y="3626333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ubTitle" idx="3"/>
          </p:nvPr>
        </p:nvSpPr>
        <p:spPr>
          <a:xfrm>
            <a:off x="1378984" y="3167617"/>
            <a:ext cx="2984400" cy="68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467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subTitle" idx="4"/>
          </p:nvPr>
        </p:nvSpPr>
        <p:spPr>
          <a:xfrm>
            <a:off x="1378984" y="3626333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subTitle" idx="5"/>
          </p:nvPr>
        </p:nvSpPr>
        <p:spPr>
          <a:xfrm>
            <a:off x="7828817" y="3167617"/>
            <a:ext cx="2984400" cy="68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467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subTitle" idx="6"/>
          </p:nvPr>
        </p:nvSpPr>
        <p:spPr>
          <a:xfrm>
            <a:off x="7828817" y="3626333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6890763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19781">
            <a:off x="6793457" y="-3067102"/>
            <a:ext cx="6229671" cy="12992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2526">
            <a:off x="1659619" y="-1282450"/>
            <a:ext cx="4518220" cy="9422897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6"/>
          <p:cNvSpPr txBox="1">
            <a:spLocks noGrp="1"/>
          </p:cNvSpPr>
          <p:nvPr>
            <p:ph type="title"/>
          </p:nvPr>
        </p:nvSpPr>
        <p:spPr>
          <a:xfrm>
            <a:off x="6565667" y="1313367"/>
            <a:ext cx="4213600" cy="27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ubTitle" idx="1"/>
          </p:nvPr>
        </p:nvSpPr>
        <p:spPr>
          <a:xfrm>
            <a:off x="6565667" y="4313133"/>
            <a:ext cx="4213600" cy="12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29" name="Google Shape;129;p16"/>
          <p:cNvSpPr>
            <a:spLocks noGrp="1"/>
          </p:cNvSpPr>
          <p:nvPr>
            <p:ph type="pic" idx="2"/>
          </p:nvPr>
        </p:nvSpPr>
        <p:spPr>
          <a:xfrm>
            <a:off x="1378900" y="1292333"/>
            <a:ext cx="4273200" cy="4273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130" name="Google Shape;13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044577">
            <a:off x="-1966441" y="-2265868"/>
            <a:ext cx="6229669" cy="129922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7312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196778">
            <a:off x="-909576" y="-2803469"/>
            <a:ext cx="6229672" cy="12992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505814">
            <a:off x="5183691" y="-3408102"/>
            <a:ext cx="6229669" cy="1299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68696">
            <a:off x="-1967031" y="2291838"/>
            <a:ext cx="4518225" cy="9422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0152" flipH="1">
            <a:off x="9915985" y="-2023967"/>
            <a:ext cx="4518225" cy="9422888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>
            <a:spLocks noGrp="1"/>
          </p:cNvSpPr>
          <p:nvPr>
            <p:ph type="title"/>
          </p:nvPr>
        </p:nvSpPr>
        <p:spPr>
          <a:xfrm>
            <a:off x="828133" y="694967"/>
            <a:ext cx="1053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subTitle" idx="1"/>
          </p:nvPr>
        </p:nvSpPr>
        <p:spPr>
          <a:xfrm>
            <a:off x="6216184" y="2506617"/>
            <a:ext cx="2984400" cy="68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467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subTitle" idx="2"/>
          </p:nvPr>
        </p:nvSpPr>
        <p:spPr>
          <a:xfrm>
            <a:off x="6216184" y="2965333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subTitle" idx="3"/>
          </p:nvPr>
        </p:nvSpPr>
        <p:spPr>
          <a:xfrm>
            <a:off x="2991300" y="2506617"/>
            <a:ext cx="2984400" cy="68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467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subTitle" idx="4"/>
          </p:nvPr>
        </p:nvSpPr>
        <p:spPr>
          <a:xfrm>
            <a:off x="2991300" y="2965333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subTitle" idx="5"/>
          </p:nvPr>
        </p:nvSpPr>
        <p:spPr>
          <a:xfrm>
            <a:off x="6216184" y="4922533"/>
            <a:ext cx="2984400" cy="68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467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42" name="Google Shape;142;p17"/>
          <p:cNvSpPr txBox="1">
            <a:spLocks noGrp="1"/>
          </p:cNvSpPr>
          <p:nvPr>
            <p:ph type="subTitle" idx="6"/>
          </p:nvPr>
        </p:nvSpPr>
        <p:spPr>
          <a:xfrm>
            <a:off x="6216184" y="5381167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subTitle" idx="7"/>
          </p:nvPr>
        </p:nvSpPr>
        <p:spPr>
          <a:xfrm>
            <a:off x="2991317" y="4922533"/>
            <a:ext cx="2984400" cy="68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467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44" name="Google Shape;144;p17"/>
          <p:cNvSpPr txBox="1">
            <a:spLocks noGrp="1"/>
          </p:cNvSpPr>
          <p:nvPr>
            <p:ph type="subTitle" idx="8"/>
          </p:nvPr>
        </p:nvSpPr>
        <p:spPr>
          <a:xfrm>
            <a:off x="2991284" y="5381167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40087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t="47379" r="53371"/>
          <a:stretch/>
        </p:blipFill>
        <p:spPr>
          <a:xfrm rot="-2278914" flipH="1">
            <a:off x="-1617813" y="4593173"/>
            <a:ext cx="3962124" cy="4262263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/>
          <p:nvPr/>
        </p:nvSpPr>
        <p:spPr>
          <a:xfrm>
            <a:off x="270800" y="466367"/>
            <a:ext cx="1017600" cy="10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9" name="Google Shape;29;p5"/>
          <p:cNvPicPr preferRelativeResize="0"/>
          <p:nvPr/>
        </p:nvPicPr>
        <p:blipFill rotWithShape="1">
          <a:blip r:embed="rId3">
            <a:alphaModFix/>
          </a:blip>
          <a:srcRect t="-20582" r="47575" b="52248"/>
          <a:stretch/>
        </p:blipFill>
        <p:spPr>
          <a:xfrm flipH="1">
            <a:off x="9477601" y="2375668"/>
            <a:ext cx="2960832" cy="470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5"/>
          <p:cNvPicPr preferRelativeResize="0"/>
          <p:nvPr/>
        </p:nvPicPr>
        <p:blipFill rotWithShape="1">
          <a:blip r:embed="rId4">
            <a:alphaModFix/>
          </a:blip>
          <a:srcRect b="31665"/>
          <a:stretch/>
        </p:blipFill>
        <p:spPr>
          <a:xfrm>
            <a:off x="7180006" y="-227466"/>
            <a:ext cx="5258425" cy="4709801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5401335" y="3209335"/>
            <a:ext cx="3469200" cy="20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2"/>
          </p:nvPr>
        </p:nvSpPr>
        <p:spPr>
          <a:xfrm>
            <a:off x="960000" y="3209335"/>
            <a:ext cx="3469200" cy="20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3"/>
          </p:nvPr>
        </p:nvSpPr>
        <p:spPr>
          <a:xfrm>
            <a:off x="960000" y="2565733"/>
            <a:ext cx="3469200" cy="7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33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4"/>
          </p:nvPr>
        </p:nvSpPr>
        <p:spPr>
          <a:xfrm>
            <a:off x="5401337" y="2565733"/>
            <a:ext cx="3469200" cy="7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33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282398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196778">
            <a:off x="-1265176" y="-3540069"/>
            <a:ext cx="6229672" cy="12992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19781">
            <a:off x="5920290" y="-3668635"/>
            <a:ext cx="6229671" cy="12992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852650">
            <a:off x="-2117099" y="611571"/>
            <a:ext cx="4518224" cy="942289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8"/>
          <p:cNvSpPr txBox="1">
            <a:spLocks noGrp="1"/>
          </p:cNvSpPr>
          <p:nvPr>
            <p:ph type="title"/>
          </p:nvPr>
        </p:nvSpPr>
        <p:spPr>
          <a:xfrm>
            <a:off x="828133" y="694967"/>
            <a:ext cx="1053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114936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74860">
            <a:off x="-1265175" y="-3540067"/>
            <a:ext cx="6229673" cy="12992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300454">
            <a:off x="4904290" y="-2049219"/>
            <a:ext cx="6229669" cy="12992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43108">
            <a:off x="9944272" y="-2709763"/>
            <a:ext cx="4518225" cy="942289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 txBox="1">
            <a:spLocks noGrp="1"/>
          </p:cNvSpPr>
          <p:nvPr>
            <p:ph type="title"/>
          </p:nvPr>
        </p:nvSpPr>
        <p:spPr>
          <a:xfrm>
            <a:off x="828133" y="694967"/>
            <a:ext cx="1053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239357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196778">
            <a:off x="-1265176" y="-3540069"/>
            <a:ext cx="6229672" cy="12992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95378">
            <a:off x="5386889" y="-4379835"/>
            <a:ext cx="6229671" cy="12992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05991">
            <a:off x="9487070" y="-1128164"/>
            <a:ext cx="4518223" cy="9422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147906">
            <a:off x="-668979" y="2897571"/>
            <a:ext cx="4518223" cy="9422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263744">
            <a:off x="-668995" y="-4187931"/>
            <a:ext cx="4518225" cy="942289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0"/>
          <p:cNvSpPr txBox="1">
            <a:spLocks noGrp="1"/>
          </p:cNvSpPr>
          <p:nvPr>
            <p:ph type="subTitle" idx="1"/>
          </p:nvPr>
        </p:nvSpPr>
        <p:spPr>
          <a:xfrm>
            <a:off x="3398067" y="1602967"/>
            <a:ext cx="53960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title" hasCustomPrompt="1"/>
          </p:nvPr>
        </p:nvSpPr>
        <p:spPr>
          <a:xfrm>
            <a:off x="3397967" y="719333"/>
            <a:ext cx="5396000" cy="8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63" name="Google Shape;163;p20"/>
          <p:cNvSpPr txBox="1">
            <a:spLocks noGrp="1"/>
          </p:cNvSpPr>
          <p:nvPr>
            <p:ph type="subTitle" idx="2"/>
          </p:nvPr>
        </p:nvSpPr>
        <p:spPr>
          <a:xfrm>
            <a:off x="3398067" y="3617617"/>
            <a:ext cx="53960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title" idx="3" hasCustomPrompt="1"/>
          </p:nvPr>
        </p:nvSpPr>
        <p:spPr>
          <a:xfrm>
            <a:off x="3397967" y="2733984"/>
            <a:ext cx="5396000" cy="8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65" name="Google Shape;165;p20"/>
          <p:cNvSpPr txBox="1">
            <a:spLocks noGrp="1"/>
          </p:cNvSpPr>
          <p:nvPr>
            <p:ph type="subTitle" idx="4"/>
          </p:nvPr>
        </p:nvSpPr>
        <p:spPr>
          <a:xfrm>
            <a:off x="3398067" y="5632284"/>
            <a:ext cx="53960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title" idx="5" hasCustomPrompt="1"/>
          </p:nvPr>
        </p:nvSpPr>
        <p:spPr>
          <a:xfrm>
            <a:off x="3397967" y="4748651"/>
            <a:ext cx="5396000" cy="8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4984767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230042">
            <a:off x="-1138177" y="-3321101"/>
            <a:ext cx="6229671" cy="12992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700000">
            <a:off x="4624889" y="-2658936"/>
            <a:ext cx="6229671" cy="12992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326051">
            <a:off x="8241155" y="-3992116"/>
            <a:ext cx="4518227" cy="9422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035618">
            <a:off x="-1120663" y="-1282447"/>
            <a:ext cx="4518224" cy="9422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1"/>
          <p:cNvSpPr txBox="1">
            <a:spLocks noGrp="1"/>
          </p:cNvSpPr>
          <p:nvPr>
            <p:ph type="body" idx="1"/>
          </p:nvPr>
        </p:nvSpPr>
        <p:spPr>
          <a:xfrm>
            <a:off x="5339464" y="2895567"/>
            <a:ext cx="6024400" cy="18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73" name="Google Shape;173;p21"/>
          <p:cNvSpPr txBox="1">
            <a:spLocks noGrp="1"/>
          </p:cNvSpPr>
          <p:nvPr>
            <p:ph type="title"/>
          </p:nvPr>
        </p:nvSpPr>
        <p:spPr>
          <a:xfrm>
            <a:off x="5339333" y="2079233"/>
            <a:ext cx="602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159906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19781">
            <a:off x="5920290" y="-3668635"/>
            <a:ext cx="6229671" cy="12992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585672">
            <a:off x="7373337" y="-539530"/>
            <a:ext cx="4518224" cy="9422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579766">
            <a:off x="-1152264" y="-2366581"/>
            <a:ext cx="4518224" cy="9422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196778">
            <a:off x="-1265176" y="-3540069"/>
            <a:ext cx="6229672" cy="1299220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2"/>
          <p:cNvSpPr txBox="1">
            <a:spLocks noGrp="1"/>
          </p:cNvSpPr>
          <p:nvPr>
            <p:ph type="body" idx="1"/>
          </p:nvPr>
        </p:nvSpPr>
        <p:spPr>
          <a:xfrm>
            <a:off x="2365800" y="5227167"/>
            <a:ext cx="7543200" cy="9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80" name="Google Shape;180;p22"/>
          <p:cNvSpPr txBox="1">
            <a:spLocks noGrp="1"/>
          </p:cNvSpPr>
          <p:nvPr>
            <p:ph type="title"/>
          </p:nvPr>
        </p:nvSpPr>
        <p:spPr>
          <a:xfrm>
            <a:off x="828133" y="694967"/>
            <a:ext cx="1053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21292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196778">
            <a:off x="-1265176" y="-3540069"/>
            <a:ext cx="6229672" cy="12992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747144">
            <a:off x="4701090" y="-3668635"/>
            <a:ext cx="6229668" cy="12992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37512">
            <a:off x="7083673" y="-4383946"/>
            <a:ext cx="6333684" cy="132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736702">
            <a:off x="-131963" y="-5321332"/>
            <a:ext cx="4518225" cy="9422893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3"/>
          <p:cNvSpPr txBox="1">
            <a:spLocks noGrp="1"/>
          </p:cNvSpPr>
          <p:nvPr>
            <p:ph type="title"/>
          </p:nvPr>
        </p:nvSpPr>
        <p:spPr>
          <a:xfrm>
            <a:off x="1592000" y="869733"/>
            <a:ext cx="4283600" cy="9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87" name="Google Shape;187;p23"/>
          <p:cNvSpPr txBox="1">
            <a:spLocks noGrp="1"/>
          </p:cNvSpPr>
          <p:nvPr>
            <p:ph type="subTitle" idx="1"/>
          </p:nvPr>
        </p:nvSpPr>
        <p:spPr>
          <a:xfrm>
            <a:off x="1444000" y="1898267"/>
            <a:ext cx="4579600" cy="15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88" name="Google Shape;188;p23"/>
          <p:cNvSpPr txBox="1"/>
          <p:nvPr/>
        </p:nvSpPr>
        <p:spPr>
          <a:xfrm>
            <a:off x="1391000" y="4422100"/>
            <a:ext cx="47012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CREDITS: 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Arimo"/>
                <a:ea typeface="Arimo"/>
                <a:cs typeface="Arimo"/>
                <a:sym typeface="Arim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 and includes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Arimo"/>
                <a:ea typeface="Arimo"/>
                <a:cs typeface="Arimo"/>
                <a:sym typeface="Arim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 and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Arimo"/>
                <a:ea typeface="Arimo"/>
                <a:cs typeface="Arimo"/>
                <a:sym typeface="Arim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  <p:extLst>
      <p:ext uri="{BB962C8B-B14F-4D97-AF65-F5344CB8AC3E}">
        <p14:creationId xmlns:p14="http://schemas.microsoft.com/office/powerpoint/2010/main" val="347941705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196778">
            <a:off x="-1265176" y="-3540069"/>
            <a:ext cx="6229672" cy="12992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19781">
            <a:off x="5920290" y="-3668635"/>
            <a:ext cx="6229671" cy="12992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583442">
            <a:off x="7963071" y="-391563"/>
            <a:ext cx="4518224" cy="9422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852650">
            <a:off x="-3006099" y="687771"/>
            <a:ext cx="4518224" cy="9422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736702">
            <a:off x="-131963" y="-5321332"/>
            <a:ext cx="4518225" cy="94228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744142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230042">
            <a:off x="-1138177" y="-3321101"/>
            <a:ext cx="6229671" cy="12992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700000">
            <a:off x="4624889" y="-2658936"/>
            <a:ext cx="6229671" cy="12992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326051">
            <a:off x="8241155" y="-3992116"/>
            <a:ext cx="4518227" cy="9422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035618">
            <a:off x="-1120663" y="-1282447"/>
            <a:ext cx="4518224" cy="94228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30890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196778">
            <a:off x="-1265176" y="-3540069"/>
            <a:ext cx="6229672" cy="12992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95378">
            <a:off x="5386889" y="-4379835"/>
            <a:ext cx="6229671" cy="12992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05991">
            <a:off x="9487070" y="-1128164"/>
            <a:ext cx="4518223" cy="9422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147906">
            <a:off x="-668979" y="2897571"/>
            <a:ext cx="4518223" cy="9422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263744">
            <a:off x="-668995" y="-4187931"/>
            <a:ext cx="4518225" cy="94228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363607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50BE874-BB66-EB5A-30BD-E69063E0F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500DED-1024-217A-80EA-DAF419A8B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C77F564-72EE-ABA6-D152-C71BD90C5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C6B0C-86A1-4B06-8D83-2E7090012988}" type="datetimeFigureOut">
              <a:rPr lang="he-IL" smtClean="0"/>
              <a:t>כ"ד/סיון/תשפ"ג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9C5E3BA-0C72-C71B-28DF-DB3230436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5DA6A1E-F3F2-1CCE-2961-A71771557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1C514-39A8-43BF-9F6F-93681CEB0DF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13273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>
            <a:off x="270800" y="466367"/>
            <a:ext cx="1017600" cy="10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8" name="Google Shape;38;p6"/>
          <p:cNvPicPr preferRelativeResize="0"/>
          <p:nvPr/>
        </p:nvPicPr>
        <p:blipFill rotWithShape="1">
          <a:blip r:embed="rId2">
            <a:alphaModFix/>
          </a:blip>
          <a:srcRect t="31665"/>
          <a:stretch/>
        </p:blipFill>
        <p:spPr>
          <a:xfrm>
            <a:off x="7180006" y="-227466"/>
            <a:ext cx="5258425" cy="470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6"/>
          <p:cNvPicPr preferRelativeResize="0"/>
          <p:nvPr/>
        </p:nvPicPr>
        <p:blipFill rotWithShape="1">
          <a:blip r:embed="rId3">
            <a:alphaModFix/>
          </a:blip>
          <a:srcRect r="29062" b="74816"/>
          <a:stretch/>
        </p:blipFill>
        <p:spPr>
          <a:xfrm rot="4200637" flipH="1">
            <a:off x="-2773576" y="3944627"/>
            <a:ext cx="6027613" cy="203991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5864647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22584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38558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7"/>
          <p:cNvPicPr preferRelativeResize="0"/>
          <p:nvPr/>
        </p:nvPicPr>
        <p:blipFill rotWithShape="1">
          <a:blip r:embed="rId2">
            <a:alphaModFix/>
          </a:blip>
          <a:srcRect l="-374" t="25040" r="49759" b="852"/>
          <a:stretch/>
        </p:blipFill>
        <p:spPr>
          <a:xfrm rot="3918439" flipH="1">
            <a:off x="8985900" y="3450297"/>
            <a:ext cx="3556901" cy="4964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51633" y="-796133"/>
            <a:ext cx="3149633" cy="412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7"/>
          <p:cNvPicPr preferRelativeResize="0"/>
          <p:nvPr/>
        </p:nvPicPr>
        <p:blipFill rotWithShape="1">
          <a:blip r:embed="rId4">
            <a:alphaModFix/>
          </a:blip>
          <a:srcRect l="3445" r="3445"/>
          <a:stretch/>
        </p:blipFill>
        <p:spPr>
          <a:xfrm rot="10800000">
            <a:off x="9189533" y="-796133"/>
            <a:ext cx="3149632" cy="412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7"/>
          <p:cNvPicPr preferRelativeResize="0"/>
          <p:nvPr/>
        </p:nvPicPr>
        <p:blipFill rotWithShape="1">
          <a:blip r:embed="rId2">
            <a:alphaModFix/>
          </a:blip>
          <a:srcRect l="1398" t="398" r="46601" b="-5231"/>
          <a:stretch/>
        </p:blipFill>
        <p:spPr>
          <a:xfrm rot="-3495754" flipH="1">
            <a:off x="-1338737" y="3169287"/>
            <a:ext cx="3654172" cy="7022623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950967" y="1868200"/>
            <a:ext cx="572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950967" y="2631800"/>
            <a:ext cx="5721200" cy="22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48" name="Google Shape;48;p7"/>
          <p:cNvSpPr>
            <a:spLocks noGrp="1"/>
          </p:cNvSpPr>
          <p:nvPr>
            <p:ph type="pic" idx="2"/>
          </p:nvPr>
        </p:nvSpPr>
        <p:spPr>
          <a:xfrm>
            <a:off x="6904233" y="1260600"/>
            <a:ext cx="4336800" cy="4336800"/>
          </a:xfrm>
          <a:prstGeom prst="ellipse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612276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3090600" y="1742800"/>
            <a:ext cx="60108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3333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65508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2847400" y="1585467"/>
            <a:ext cx="6497200" cy="26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2847400" y="4204667"/>
            <a:ext cx="6497200" cy="8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84799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>
            <a:spLocks noGrp="1"/>
          </p:cNvSpPr>
          <p:nvPr>
            <p:ph type="pic" idx="2"/>
          </p:nvPr>
        </p:nvSpPr>
        <p:spPr>
          <a:xfrm>
            <a:off x="-67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10"/>
          <p:cNvSpPr txBox="1">
            <a:spLocks noGrp="1"/>
          </p:cNvSpPr>
          <p:nvPr>
            <p:ph type="title"/>
          </p:nvPr>
        </p:nvSpPr>
        <p:spPr>
          <a:xfrm>
            <a:off x="960000" y="5352600"/>
            <a:ext cx="10272000" cy="76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30275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ek Malayalam"/>
              <a:buNone/>
              <a:defRPr sz="30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ek Malayalam"/>
              <a:buNone/>
              <a:defRPr sz="30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ek Malayalam"/>
              <a:buNone/>
              <a:defRPr sz="30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ek Malayalam"/>
              <a:buNone/>
              <a:defRPr sz="30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ek Malayalam"/>
              <a:buNone/>
              <a:defRPr sz="30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ek Malayalam"/>
              <a:buNone/>
              <a:defRPr sz="30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ek Malayalam"/>
              <a:buNone/>
              <a:defRPr sz="30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ek Malayalam"/>
              <a:buNone/>
              <a:defRPr sz="30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ek Malayalam"/>
              <a:buNone/>
              <a:defRPr sz="30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ay"/>
              <a:buChar char="●"/>
              <a:defRPr sz="1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ay"/>
              <a:buChar char="○"/>
              <a:defRPr sz="1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ay"/>
              <a:buChar char="■"/>
              <a:defRPr sz="1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ay"/>
              <a:buChar char="●"/>
              <a:defRPr sz="1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ay"/>
              <a:buChar char="○"/>
              <a:defRPr sz="1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ay"/>
              <a:buChar char="■"/>
              <a:defRPr sz="1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ay"/>
              <a:buChar char="●"/>
              <a:defRPr sz="1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ay"/>
              <a:buChar char="○"/>
              <a:defRPr sz="1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ay"/>
              <a:buChar char="■"/>
              <a:defRPr sz="1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401875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  <p15:guide id="5" orient="horz" pos="1620">
          <p15:clr>
            <a:srgbClr val="E46962"/>
          </p15:clr>
        </p15:guide>
        <p15:guide id="6" pos="2880">
          <p15:clr>
            <a:srgbClr val="E4696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26784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727" r:id="rId3"/>
    <p:sldLayoutId id="2147483728" r:id="rId4"/>
    <p:sldLayoutId id="2147483729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28133" y="694967"/>
            <a:ext cx="10535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llota Text"/>
              <a:buNone/>
              <a:defRPr sz="35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llota Text"/>
              <a:buNone/>
              <a:defRPr sz="35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llota Text"/>
              <a:buNone/>
              <a:defRPr sz="35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llota Text"/>
              <a:buNone/>
              <a:defRPr sz="35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llota Text"/>
              <a:buNone/>
              <a:defRPr sz="35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llota Text"/>
              <a:buNone/>
              <a:defRPr sz="35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llota Text"/>
              <a:buNone/>
              <a:defRPr sz="35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llota Text"/>
              <a:buNone/>
              <a:defRPr sz="35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llota Text"/>
              <a:buNone/>
              <a:defRPr sz="35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28133" y="1536633"/>
            <a:ext cx="10535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mo"/>
              <a:buChar char="●"/>
              <a:defRPr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mo"/>
              <a:buChar char="○"/>
              <a:defRPr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mo"/>
              <a:buChar char="■"/>
              <a:defRPr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mo"/>
              <a:buChar char="●"/>
              <a:defRPr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mo"/>
              <a:buChar char="○"/>
              <a:defRPr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mo"/>
              <a:buChar char="■"/>
              <a:defRPr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mo"/>
              <a:buChar char="●"/>
              <a:defRPr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mo"/>
              <a:buChar char="○"/>
              <a:defRPr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mo"/>
              <a:buChar char="■"/>
              <a:defRPr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948859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8" r:id="rId1"/>
    <p:sldLayoutId id="2147483700" r:id="rId2"/>
    <p:sldLayoutId id="2147483701" r:id="rId3"/>
    <p:sldLayoutId id="2147483702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27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307448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5" r:id="rId1"/>
    <p:sldLayoutId id="2147483726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82D28813-BB3B-6B05-D2F0-D7155D150C02}"/>
              </a:ext>
            </a:extLst>
          </p:cNvPr>
          <p:cNvSpPr txBox="1"/>
          <p:nvPr/>
        </p:nvSpPr>
        <p:spPr>
          <a:xfrm>
            <a:off x="2293917" y="1132239"/>
            <a:ext cx="760416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e-IL" sz="3200" b="1" dirty="0">
                <a:effectLst/>
                <a:cs typeface="Segoe UI Web (Hebrew)"/>
              </a:rPr>
              <a:t>רתימת כוח </a:t>
            </a:r>
            <a:r>
              <a:rPr lang="he-IL" sz="3200" b="1" dirty="0" err="1">
                <a:cs typeface="Segoe UI Web (Hebrew)"/>
              </a:rPr>
              <a:t>ה</a:t>
            </a:r>
            <a:r>
              <a:rPr lang="he-IL" sz="3200" b="1" dirty="0" err="1">
                <a:effectLst/>
                <a:cs typeface="Segoe UI Web (Hebrew)"/>
              </a:rPr>
              <a:t>גנומיקה</a:t>
            </a:r>
            <a:r>
              <a:rPr lang="he-IL" sz="3200" b="1" dirty="0">
                <a:effectLst/>
                <a:cs typeface="Segoe UI Web (Hebrew)"/>
              </a:rPr>
              <a:t> וביולוגיה חישובית להבנת המנגנונים של הפחתת יתר לחץ דם על ידי EPA-L.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F5C774CA-9E26-19FA-07D5-AAD5567AD4F9}"/>
              </a:ext>
            </a:extLst>
          </p:cNvPr>
          <p:cNvSpPr txBox="1"/>
          <p:nvPr/>
        </p:nvSpPr>
        <p:spPr>
          <a:xfrm>
            <a:off x="4768241" y="3254228"/>
            <a:ext cx="26555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e-IL" sz="2000" dirty="0"/>
              <a:t>מגיש: עמית מלכה</a:t>
            </a:r>
            <a:r>
              <a:rPr lang="en-US" sz="2000" dirty="0"/>
              <a:t>.</a:t>
            </a:r>
            <a:br>
              <a:rPr lang="en-US" sz="2000" dirty="0"/>
            </a:br>
            <a:r>
              <a:rPr lang="he-IL" sz="2000" dirty="0"/>
              <a:t>מנחה: ד"ר ארי מאירסון.</a:t>
            </a:r>
            <a:endParaRPr lang="en-US" sz="2000" dirty="0"/>
          </a:p>
        </p:txBody>
      </p:sp>
      <p:pic>
        <p:nvPicPr>
          <p:cNvPr id="3" name="image11.png" descr="תמונה שמכילה לוגו&#10;&#10;התיאור נוצר באופן אוטומטי">
            <a:extLst>
              <a:ext uri="{FF2B5EF4-FFF2-40B4-BE49-F238E27FC236}">
                <a16:creationId xmlns:a16="http://schemas.microsoft.com/office/drawing/2014/main" id="{96CBDD90-A951-3D21-0C22-E1CAB37A5DBB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104409" y="4156100"/>
            <a:ext cx="3319350" cy="1372790"/>
          </a:xfrm>
          <a:prstGeom prst="rect">
            <a:avLst/>
          </a:prstGeom>
          <a:ln/>
        </p:spPr>
      </p:pic>
      <p:pic>
        <p:nvPicPr>
          <p:cNvPr id="4" name="image5.png" descr="תמונה שמכילה לוגו&#10;&#10;התיאור נוצר באופן אוטומטי">
            <a:extLst>
              <a:ext uri="{FF2B5EF4-FFF2-40B4-BE49-F238E27FC236}">
                <a16:creationId xmlns:a16="http://schemas.microsoft.com/office/drawing/2014/main" id="{34A3909D-C1AB-15AB-4128-86C7722C80B3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9898083" y="485251"/>
            <a:ext cx="1728470" cy="63817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376640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1259E50-E9FD-ECB1-096D-635309EA6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sz="4800" dirty="0">
                <a:solidFill>
                  <a:schemeClr val="tx1"/>
                </a:solidFill>
              </a:rPr>
              <a:t>אפיון הזהות התאית של </a:t>
            </a:r>
            <a:r>
              <a:rPr lang="he-IL" sz="4800" dirty="0" err="1">
                <a:solidFill>
                  <a:schemeClr val="tx1"/>
                </a:solidFill>
              </a:rPr>
              <a:t>הקלסטרים</a:t>
            </a:r>
            <a:endParaRPr lang="he-IL" sz="4800" dirty="0">
              <a:solidFill>
                <a:schemeClr val="tx1"/>
              </a:solidFill>
            </a:endParaRP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CE06D7EE-00E6-C937-F5D5-7C361B28EE3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>
              <a:defRPr/>
            </a:pPr>
            <a:fld id="{97EE8FB8-F059-430B-815D-51D8B497BF46}" type="slidenum">
              <a:rPr lang="en-US" altLang="he-IL" sz="3200" smtClean="0"/>
              <a:pPr>
                <a:defRPr/>
              </a:pPr>
              <a:t>10</a:t>
            </a:fld>
            <a:endParaRPr lang="en-US" altLang="he-IL" sz="320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1707CF0-62A2-0075-1046-3FB1C3B1A2B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73777" y="1608495"/>
            <a:ext cx="10534650" cy="3909078"/>
          </a:xfrm>
        </p:spPr>
        <p:txBody>
          <a:bodyPr/>
          <a:lstStyle/>
          <a:p>
            <a:pPr rtl="1"/>
            <a:r>
              <a:rPr lang="he-IL" sz="3200" dirty="0">
                <a:solidFill>
                  <a:schemeClr val="tx1"/>
                </a:solidFill>
              </a:rPr>
              <a:t>בשלב זה האתגר היה לגלות מהי הזהות התאית של כל </a:t>
            </a:r>
            <a:r>
              <a:rPr lang="en-US" sz="3200" dirty="0">
                <a:solidFill>
                  <a:schemeClr val="tx1"/>
                </a:solidFill>
              </a:rPr>
              <a:t>Cluster</a:t>
            </a:r>
            <a:r>
              <a:rPr lang="he-IL" sz="3200" dirty="0">
                <a:solidFill>
                  <a:schemeClr val="tx1"/>
                </a:solidFill>
              </a:rPr>
              <a:t>.</a:t>
            </a:r>
          </a:p>
          <a:p>
            <a:pPr rtl="1"/>
            <a:r>
              <a:rPr lang="he-IL" sz="3200" dirty="0">
                <a:solidFill>
                  <a:schemeClr val="tx1"/>
                </a:solidFill>
              </a:rPr>
              <a:t>סקירת ספרות והכנת רשימת גנים המתבטאים באופן ייחודי בסוגי תאים שונים.</a:t>
            </a:r>
          </a:p>
          <a:p>
            <a:pPr rtl="1"/>
            <a:r>
              <a:rPr lang="he-IL" sz="3200" dirty="0">
                <a:solidFill>
                  <a:schemeClr val="tx1"/>
                </a:solidFill>
              </a:rPr>
              <a:t>צביעה של כל סמן על פני ה</a:t>
            </a:r>
            <a:r>
              <a:rPr lang="en-US" sz="3200" dirty="0">
                <a:solidFill>
                  <a:schemeClr val="tx1"/>
                </a:solidFill>
              </a:rPr>
              <a:t>UMAP</a:t>
            </a:r>
            <a:r>
              <a:rPr lang="he-IL" sz="3200" dirty="0">
                <a:solidFill>
                  <a:schemeClr val="tx1"/>
                </a:solidFill>
              </a:rPr>
              <a:t>.</a:t>
            </a:r>
          </a:p>
          <a:p>
            <a:r>
              <a:rPr lang="he-IL" sz="3200" dirty="0">
                <a:solidFill>
                  <a:schemeClr val="tx1"/>
                </a:solidFill>
              </a:rPr>
              <a:t>סוגי התאים השונים מאופיינים באמצעות קומבינציות של 1-5 סמנים מולקולריים.</a:t>
            </a:r>
          </a:p>
          <a:p>
            <a:pPr rtl="1"/>
            <a:r>
              <a:rPr lang="he-IL" sz="3200" dirty="0">
                <a:solidFill>
                  <a:schemeClr val="tx1"/>
                </a:solidFill>
              </a:rPr>
              <a:t>דוגמאות</a:t>
            </a:r>
          </a:p>
        </p:txBody>
      </p:sp>
    </p:spTree>
    <p:extLst>
      <p:ext uri="{BB962C8B-B14F-4D97-AF65-F5344CB8AC3E}">
        <p14:creationId xmlns:p14="http://schemas.microsoft.com/office/powerpoint/2010/main" val="1417389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>
            <a:extLst>
              <a:ext uri="{FF2B5EF4-FFF2-40B4-BE49-F238E27FC236}">
                <a16:creationId xmlns:a16="http://schemas.microsoft.com/office/drawing/2014/main" id="{E5236210-295A-2A6C-342F-AE0C3DB30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527" y="236844"/>
            <a:ext cx="10344947" cy="6384311"/>
          </a:xfrm>
          <a:prstGeom prst="rect">
            <a:avLst/>
          </a:prstGeom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63693E6A-EA78-0219-20DE-421ECABC5943}"/>
              </a:ext>
            </a:extLst>
          </p:cNvPr>
          <p:cNvSpPr txBox="1"/>
          <p:nvPr/>
        </p:nvSpPr>
        <p:spPr>
          <a:xfrm>
            <a:off x="3677920" y="748146"/>
            <a:ext cx="632968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b="1" dirty="0">
                <a:solidFill>
                  <a:schemeClr val="tx1"/>
                </a:solidFill>
              </a:rPr>
              <a:t>סמן גנטי לתאי מערכת החיסון (מקודד </a:t>
            </a:r>
            <a:r>
              <a:rPr lang="he-IL" sz="2000" b="1" dirty="0" err="1">
                <a:solidFill>
                  <a:schemeClr val="tx1"/>
                </a:solidFill>
              </a:rPr>
              <a:t>לציטוקין</a:t>
            </a:r>
            <a:r>
              <a:rPr lang="he-IL" sz="2000" b="1" dirty="0">
                <a:solidFill>
                  <a:schemeClr val="tx1"/>
                </a:solidFill>
              </a:rPr>
              <a:t> בטסיות דם)</a:t>
            </a:r>
            <a:endParaRPr lang="he-IL" sz="2000" b="1" dirty="0"/>
          </a:p>
        </p:txBody>
      </p:sp>
      <p:pic>
        <p:nvPicPr>
          <p:cNvPr id="9" name="מציין מיקום תוכן 4">
            <a:extLst>
              <a:ext uri="{FF2B5EF4-FFF2-40B4-BE49-F238E27FC236}">
                <a16:creationId xmlns:a16="http://schemas.microsoft.com/office/drawing/2014/main" id="{5A22D42E-A1CE-EAAB-FE92-6DF7C46E32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524" y="361929"/>
            <a:ext cx="10344949" cy="6384311"/>
          </a:xfrm>
          <a:prstGeom prst="rect">
            <a:avLst/>
          </a:prstGeom>
          <a:noFill/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636643A9-85E9-C8B8-8849-AA12CA63A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EE8FB8-F059-430B-815D-51D8B497BF46}" type="slidenum">
              <a:rPr lang="en-US" altLang="he-IL" smtClean="0"/>
              <a:pPr>
                <a:defRPr/>
              </a:pPr>
              <a:t>11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76792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E90EC758-4F7F-4F23-A153-1BA57651C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342900"/>
            <a:ext cx="10001250" cy="6172200"/>
          </a:xfrm>
          <a:prstGeom prst="rect">
            <a:avLst/>
          </a:prstGeom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63693E6A-EA78-0219-20DE-421ECABC5943}"/>
              </a:ext>
            </a:extLst>
          </p:cNvPr>
          <p:cNvSpPr txBox="1"/>
          <p:nvPr/>
        </p:nvSpPr>
        <p:spPr>
          <a:xfrm>
            <a:off x="4781303" y="795648"/>
            <a:ext cx="2629393" cy="41563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b="1" dirty="0">
                <a:solidFill>
                  <a:schemeClr val="tx1"/>
                </a:solidFill>
              </a:rPr>
              <a:t>סמן גנטי לתאי </a:t>
            </a:r>
            <a:r>
              <a:rPr lang="he-IL" sz="2000" b="1" dirty="0" err="1">
                <a:solidFill>
                  <a:schemeClr val="tx1"/>
                </a:solidFill>
              </a:rPr>
              <a:t>אנדותל</a:t>
            </a:r>
            <a:endParaRPr lang="he-IL" sz="2000" b="1" dirty="0"/>
          </a:p>
        </p:txBody>
      </p:sp>
      <p:pic>
        <p:nvPicPr>
          <p:cNvPr id="9" name="מציין מיקום תוכן 4">
            <a:extLst>
              <a:ext uri="{FF2B5EF4-FFF2-40B4-BE49-F238E27FC236}">
                <a16:creationId xmlns:a16="http://schemas.microsoft.com/office/drawing/2014/main" id="{5A22D42E-A1CE-EAAB-FE92-6DF7C46E32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524" y="473689"/>
            <a:ext cx="10344949" cy="6384311"/>
          </a:xfrm>
          <a:prstGeom prst="rect">
            <a:avLst/>
          </a:prstGeom>
          <a:noFill/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636643A9-85E9-C8B8-8849-AA12CA63A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EE8FB8-F059-430B-815D-51D8B497BF46}" type="slidenum">
              <a:rPr lang="en-US" altLang="he-IL" smtClean="0"/>
              <a:pPr>
                <a:defRPr/>
              </a:pPr>
              <a:t>12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50583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22EDB3D7-43F0-FD5D-CE1D-4079D8DD6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342900"/>
            <a:ext cx="10001250" cy="6172200"/>
          </a:xfrm>
          <a:prstGeom prst="rect">
            <a:avLst/>
          </a:prstGeom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63693E6A-EA78-0219-20DE-421ECABC5943}"/>
              </a:ext>
            </a:extLst>
          </p:cNvPr>
          <p:cNvSpPr txBox="1"/>
          <p:nvPr/>
        </p:nvSpPr>
        <p:spPr>
          <a:xfrm>
            <a:off x="4781303" y="795648"/>
            <a:ext cx="2629393" cy="41563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b="1" dirty="0">
                <a:solidFill>
                  <a:schemeClr val="tx1"/>
                </a:solidFill>
              </a:rPr>
              <a:t>סמן גנטי לתאי </a:t>
            </a:r>
            <a:r>
              <a:rPr lang="he-IL" sz="2000" b="1" dirty="0" err="1">
                <a:solidFill>
                  <a:schemeClr val="tx1"/>
                </a:solidFill>
              </a:rPr>
              <a:t>אנדותל</a:t>
            </a:r>
            <a:endParaRPr lang="he-IL" sz="2000" b="1" dirty="0"/>
          </a:p>
        </p:txBody>
      </p:sp>
      <p:pic>
        <p:nvPicPr>
          <p:cNvPr id="9" name="מציין מיקום תוכן 4">
            <a:extLst>
              <a:ext uri="{FF2B5EF4-FFF2-40B4-BE49-F238E27FC236}">
                <a16:creationId xmlns:a16="http://schemas.microsoft.com/office/drawing/2014/main" id="{5A22D42E-A1CE-EAAB-FE92-6DF7C46E32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524" y="473689"/>
            <a:ext cx="10344949" cy="6384311"/>
          </a:xfrm>
          <a:prstGeom prst="rect">
            <a:avLst/>
          </a:prstGeom>
          <a:noFill/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636643A9-85E9-C8B8-8849-AA12CA63A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EE8FB8-F059-430B-815D-51D8B497BF46}" type="slidenum">
              <a:rPr lang="en-US" altLang="he-IL" smtClean="0"/>
              <a:pPr>
                <a:defRPr/>
              </a:pPr>
              <a:t>13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411966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1BFB670-9DC9-7B0E-17CE-A9C8BD4C4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3838" y="311727"/>
            <a:ext cx="9537024" cy="859369"/>
          </a:xfrm>
        </p:spPr>
        <p:txBody>
          <a:bodyPr/>
          <a:lstStyle/>
          <a:p>
            <a:pPr algn="r"/>
            <a:r>
              <a:rPr lang="en-US" sz="4000" dirty="0"/>
              <a:t>UMAP</a:t>
            </a:r>
            <a:r>
              <a:rPr lang="he-IL" sz="4000" dirty="0"/>
              <a:t> המראה את הזהות התאית של כל </a:t>
            </a:r>
            <a:r>
              <a:rPr lang="he-IL" sz="4000" dirty="0" err="1"/>
              <a:t>קלאסטר</a:t>
            </a:r>
            <a:r>
              <a:rPr lang="he-IL" sz="4000" dirty="0"/>
              <a:t> 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A46D370F-152C-79CD-1982-4103C3816B9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>
              <a:defRPr/>
            </a:pPr>
            <a:fld id="{97EE8FB8-F059-430B-815D-51D8B497BF46}" type="slidenum">
              <a:rPr lang="en-US" altLang="he-IL" smtClean="0"/>
              <a:pPr>
                <a:defRPr/>
              </a:pPr>
              <a:t>14</a:t>
            </a:fld>
            <a:endParaRPr lang="en-US" alt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EC474885-4526-1279-2BC7-4493E7F9AB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067" y="1171096"/>
            <a:ext cx="10451795" cy="5312433"/>
          </a:xfrm>
          <a:prstGeom prst="rect">
            <a:avLst/>
          </a:prstGeom>
          <a:noFill/>
        </p:spPr>
      </p:pic>
      <p:sp>
        <p:nvSpPr>
          <p:cNvPr id="7" name="אליפסה 6">
            <a:extLst>
              <a:ext uri="{FF2B5EF4-FFF2-40B4-BE49-F238E27FC236}">
                <a16:creationId xmlns:a16="http://schemas.microsoft.com/office/drawing/2014/main" id="{8012BFC0-0706-8B7A-A4C2-9DEC7C2D769A}"/>
              </a:ext>
            </a:extLst>
          </p:cNvPr>
          <p:cNvSpPr/>
          <p:nvPr/>
        </p:nvSpPr>
        <p:spPr bwMode="auto">
          <a:xfrm>
            <a:off x="7377078" y="2786473"/>
            <a:ext cx="1788985" cy="77582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2600" b="0" i="0" u="none" strike="noStrike" cap="none" normalizeH="0" baseline="0">
              <a:ln>
                <a:noFill/>
              </a:ln>
              <a:solidFill>
                <a:srgbClr val="EDF2DA"/>
              </a:solidFill>
              <a:effectLst/>
              <a:latin typeface="Tahoma" pitchFamily="34" charset="0"/>
              <a:ea typeface="ヒラギノ角ゴ ProN W3" charset="0"/>
              <a:cs typeface="ヒラギノ角ゴ ProN W3" charset="0"/>
              <a:sym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37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961A3DF-6EE2-9FF4-433E-CCE4CA033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00" y="1058649"/>
            <a:ext cx="10535600" cy="763600"/>
          </a:xfrm>
        </p:spPr>
        <p:txBody>
          <a:bodyPr/>
          <a:lstStyle/>
          <a:p>
            <a:pPr algn="r"/>
            <a:r>
              <a:rPr lang="he-IL" sz="4400" dirty="0"/>
              <a:t>ניתוח ביטוי גנים דיפרנציאלי (</a:t>
            </a:r>
            <a:r>
              <a:rPr lang="en-US" sz="4400" dirty="0"/>
              <a:t>DGE</a:t>
            </a:r>
            <a:r>
              <a:rPr lang="he-IL" sz="4400" dirty="0"/>
              <a:t>)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A469E55E-DB12-C633-7A0A-B31F0FA3DC68}"/>
              </a:ext>
            </a:extLst>
          </p:cNvPr>
          <p:cNvSpPr txBox="1"/>
          <p:nvPr/>
        </p:nvSpPr>
        <p:spPr>
          <a:xfrm>
            <a:off x="1352811" y="2264171"/>
            <a:ext cx="101525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2800" dirty="0"/>
              <a:t>ניתוח ביטוי דיפרנציאלי היא דרך בעזרת אנליזה סטטיסטית לקבוע כיצד גנים באים לידי ביטוי ברמות שונות בין תנאים שונים.</a:t>
            </a:r>
            <a:br>
              <a:rPr lang="en-US" sz="2800" dirty="0"/>
            </a:br>
            <a:r>
              <a:rPr lang="he-IL" sz="2800" dirty="0"/>
              <a:t>גנים אלה יכולים להציע תובנה ביולוגית לגבי התהליכים המושפעים מהמצבים אותם ניתחנו.</a:t>
            </a:r>
          </a:p>
        </p:txBody>
      </p:sp>
    </p:spTree>
    <p:extLst>
      <p:ext uri="{BB962C8B-B14F-4D97-AF65-F5344CB8AC3E}">
        <p14:creationId xmlns:p14="http://schemas.microsoft.com/office/powerpoint/2010/main" val="3869074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2">
            <a:extLst>
              <a:ext uri="{FF2B5EF4-FFF2-40B4-BE49-F238E27FC236}">
                <a16:creationId xmlns:a16="http://schemas.microsoft.com/office/drawing/2014/main" id="{1CE286AC-08BA-4E6E-4FFC-D4EE01E3C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00" y="430142"/>
            <a:ext cx="10535600" cy="1091956"/>
          </a:xfrm>
        </p:spPr>
        <p:txBody>
          <a:bodyPr/>
          <a:lstStyle/>
          <a:p>
            <a:pPr algn="r"/>
            <a:r>
              <a:rPr lang="he-IL" dirty="0"/>
              <a:t>גרף "</a:t>
            </a:r>
            <a:r>
              <a:rPr lang="he-IL" dirty="0" err="1"/>
              <a:t>וולקנו</a:t>
            </a:r>
            <a:r>
              <a:rPr lang="he-IL" dirty="0"/>
              <a:t>" מראה שטיפול בלקטון מפחית את השפעת יתר לחץ דם על ביטוי גנים בתאי </a:t>
            </a:r>
            <a:r>
              <a:rPr lang="he-IL" dirty="0" err="1"/>
              <a:t>אנדותל</a:t>
            </a:r>
            <a:r>
              <a:rPr lang="he-IL" dirty="0"/>
              <a:t>.</a:t>
            </a: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7E40E3AA-CA56-935E-D5AA-4FB3AFE43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41" y="1979586"/>
            <a:ext cx="6784187" cy="4186813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2A26A7F4-EA4C-AA18-9534-0F8DF9FE9A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750" r="13716"/>
          <a:stretch/>
        </p:blipFill>
        <p:spPr>
          <a:xfrm>
            <a:off x="6096000" y="1931547"/>
            <a:ext cx="5752959" cy="4186813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6A62682E-32BA-BD08-BDB4-D25BF2D9D17A}"/>
              </a:ext>
            </a:extLst>
          </p:cNvPr>
          <p:cNvSpPr txBox="1"/>
          <p:nvPr/>
        </p:nvSpPr>
        <p:spPr>
          <a:xfrm flipH="1">
            <a:off x="3977714" y="5881477"/>
            <a:ext cx="245865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dirty="0"/>
              <a:t>→</a:t>
            </a:r>
            <a:br>
              <a:rPr lang="en-US" dirty="0"/>
            </a:br>
            <a:r>
              <a:rPr lang="he-IL" dirty="0"/>
              <a:t>הטיפול העלה רמות ביטוי </a:t>
            </a: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508FCCFF-8F96-5D28-A942-744031E7C695}"/>
              </a:ext>
            </a:extLst>
          </p:cNvPr>
          <p:cNvSpPr txBox="1"/>
          <p:nvPr/>
        </p:nvSpPr>
        <p:spPr>
          <a:xfrm flipH="1">
            <a:off x="828200" y="5881477"/>
            <a:ext cx="245865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1800" dirty="0"/>
              <a:t>←</a:t>
            </a:r>
            <a:br>
              <a:rPr lang="en-US" dirty="0"/>
            </a:br>
            <a:r>
              <a:rPr lang="he-IL" dirty="0"/>
              <a:t>הטיפול הוריד רמות ביטוי 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F1EEE2E8-65C4-7A1A-24BB-9721C7578F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223" t="34783" b="36593"/>
          <a:stretch/>
        </p:blipFill>
        <p:spPr>
          <a:xfrm>
            <a:off x="10292973" y="1664964"/>
            <a:ext cx="1555986" cy="7690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94896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92C274D-5240-D037-DFF1-42FA5481F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019" y="405245"/>
            <a:ext cx="10535600" cy="1203250"/>
          </a:xfrm>
        </p:spPr>
        <p:txBody>
          <a:bodyPr/>
          <a:lstStyle/>
          <a:p>
            <a:pPr algn="r"/>
            <a:r>
              <a:rPr lang="he-IL" dirty="0"/>
              <a:t>טיפול בלקטון מפחית את השפעת יתר לחץ דם על ביטוי גנים בתאי </a:t>
            </a:r>
            <a:r>
              <a:rPr lang="he-IL" dirty="0" err="1"/>
              <a:t>אנדותל</a:t>
            </a:r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DD85882F-9DF8-2B3C-BB92-78B721FCA03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>
              <a:defRPr/>
            </a:pPr>
            <a:fld id="{97EE8FB8-F059-430B-815D-51D8B497BF46}" type="slidenum">
              <a:rPr lang="en-US" altLang="he-IL" smtClean="0"/>
              <a:pPr>
                <a:defRPr/>
              </a:pPr>
              <a:t>17</a:t>
            </a:fld>
            <a:endParaRPr lang="en-US" alt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1ED47B8-B737-B250-815E-9CF10D2C337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21279" y="1601946"/>
            <a:ext cx="10534650" cy="4554538"/>
          </a:xfrm>
        </p:spPr>
        <p:txBody>
          <a:bodyPr/>
          <a:lstStyle/>
          <a:p>
            <a:pPr rtl="1"/>
            <a:r>
              <a:rPr lang="he-IL" sz="2400" dirty="0">
                <a:solidFill>
                  <a:schemeClr val="tx1"/>
                </a:solidFill>
              </a:rPr>
              <a:t>בחולדה שטופלה </a:t>
            </a:r>
            <a:r>
              <a:rPr lang="he-IL" sz="2400" dirty="0" err="1">
                <a:solidFill>
                  <a:schemeClr val="tx1"/>
                </a:solidFill>
              </a:rPr>
              <a:t>בסליין</a:t>
            </a:r>
            <a:r>
              <a:rPr lang="he-IL" sz="2400" dirty="0">
                <a:solidFill>
                  <a:schemeClr val="tx1"/>
                </a:solidFill>
              </a:rPr>
              <a:t> נמצאו 517 גנים עם פרופיל ביטוי שונה (</a:t>
            </a:r>
            <a:r>
              <a:rPr lang="el-GR" sz="2400" dirty="0">
                <a:solidFill>
                  <a:schemeClr val="tx1"/>
                </a:solidFill>
              </a:rPr>
              <a:t>(α&lt;0.05</a:t>
            </a:r>
            <a:r>
              <a:rPr lang="he-IL" sz="2400" dirty="0">
                <a:solidFill>
                  <a:schemeClr val="tx1"/>
                </a:solidFill>
              </a:rPr>
              <a:t> בהשוואה לחולדת הביקורת.</a:t>
            </a:r>
          </a:p>
          <a:p>
            <a:pPr rtl="1"/>
            <a:r>
              <a:rPr lang="he-IL" sz="2400" dirty="0">
                <a:solidFill>
                  <a:schemeClr val="tx1"/>
                </a:solidFill>
              </a:rPr>
              <a:t>בחולדה שטופלה ב</a:t>
            </a:r>
            <a:r>
              <a:rPr lang="en-US" sz="2400" dirty="0">
                <a:solidFill>
                  <a:schemeClr val="tx1"/>
                </a:solidFill>
              </a:rPr>
              <a:t>EPA-L</a:t>
            </a:r>
            <a:r>
              <a:rPr lang="he-IL" sz="2400" dirty="0">
                <a:solidFill>
                  <a:schemeClr val="tx1"/>
                </a:solidFill>
              </a:rPr>
              <a:t> נמצאו 207 גנים עם פרופיל ביטוי שונה (</a:t>
            </a:r>
            <a:r>
              <a:rPr lang="el-GR" sz="2400" dirty="0">
                <a:solidFill>
                  <a:schemeClr val="tx1"/>
                </a:solidFill>
              </a:rPr>
              <a:t>(α&lt;0.05</a:t>
            </a:r>
            <a:r>
              <a:rPr lang="he-IL" sz="2400" dirty="0">
                <a:solidFill>
                  <a:schemeClr val="tx1"/>
                </a:solidFill>
              </a:rPr>
              <a:t> בהשוואה לחולדת הביקורת.</a:t>
            </a:r>
          </a:p>
          <a:p>
            <a:pPr rtl="1"/>
            <a:r>
              <a:rPr lang="he-IL" sz="2400" dirty="0">
                <a:solidFill>
                  <a:schemeClr val="tx1"/>
                </a:solidFill>
              </a:rPr>
              <a:t>תוצאות אלו מצביעות על כך שלטיפול </a:t>
            </a:r>
            <a:r>
              <a:rPr lang="he-IL" sz="2400" dirty="0" err="1">
                <a:solidFill>
                  <a:schemeClr val="tx1"/>
                </a:solidFill>
              </a:rPr>
              <a:t>בסליין</a:t>
            </a:r>
            <a:r>
              <a:rPr lang="he-IL" sz="2400" dirty="0">
                <a:solidFill>
                  <a:schemeClr val="tx1"/>
                </a:solidFill>
              </a:rPr>
              <a:t> יש הרבה יותר גנים </a:t>
            </a:r>
            <a:r>
              <a:rPr lang="he-IL" sz="2400" b="1" dirty="0">
                <a:solidFill>
                  <a:schemeClr val="tx1"/>
                </a:solidFill>
              </a:rPr>
              <a:t>השונים</a:t>
            </a:r>
            <a:r>
              <a:rPr lang="he-IL" sz="2400" dirty="0">
                <a:solidFill>
                  <a:schemeClr val="tx1"/>
                </a:solidFill>
              </a:rPr>
              <a:t> מהביקורת בהשוואה </a:t>
            </a:r>
            <a:r>
              <a:rPr lang="he-IL" sz="2400" dirty="0" err="1">
                <a:solidFill>
                  <a:schemeClr val="tx1"/>
                </a:solidFill>
              </a:rPr>
              <a:t>ללקטון</a:t>
            </a:r>
            <a:r>
              <a:rPr lang="he-IL" sz="2400" dirty="0">
                <a:solidFill>
                  <a:schemeClr val="tx1"/>
                </a:solidFill>
              </a:rPr>
              <a:t> -&gt; הטיפול בלקטון הצליח להפחית את ההבדלים בביטוי הגנים שנגרמו על ידי יתר לחץ דם.</a:t>
            </a:r>
          </a:p>
          <a:p>
            <a:pPr rtl="1"/>
            <a:endParaRPr lang="he-IL" sz="2400" dirty="0">
              <a:solidFill>
                <a:schemeClr val="tx1"/>
              </a:solidFill>
            </a:endParaRPr>
          </a:p>
          <a:p>
            <a:pPr marL="35719" indent="0" rtl="1">
              <a:buNone/>
            </a:pPr>
            <a:r>
              <a:rPr lang="he-IL" sz="2400" dirty="0">
                <a:solidFill>
                  <a:schemeClr val="tx1"/>
                </a:solidFill>
              </a:rPr>
              <a:t>*הנתונים הנ"ל </a:t>
            </a:r>
            <a:r>
              <a:rPr lang="he-IL" sz="2400" dirty="0" err="1">
                <a:solidFill>
                  <a:schemeClr val="tx1"/>
                </a:solidFill>
              </a:rPr>
              <a:t>רלוונטים</a:t>
            </a:r>
            <a:r>
              <a:rPr lang="he-IL" sz="2400" dirty="0">
                <a:solidFill>
                  <a:schemeClr val="tx1"/>
                </a:solidFill>
              </a:rPr>
              <a:t> </a:t>
            </a:r>
            <a:r>
              <a:rPr lang="he-IL" sz="2400" dirty="0" err="1">
                <a:solidFill>
                  <a:schemeClr val="tx1"/>
                </a:solidFill>
              </a:rPr>
              <a:t>לקלאסטר</a:t>
            </a:r>
            <a:r>
              <a:rPr lang="he-IL" sz="2400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Endothelial Cells 2</a:t>
            </a:r>
            <a:r>
              <a:rPr lang="he-IL" sz="2400" dirty="0">
                <a:solidFill>
                  <a:schemeClr val="tx1"/>
                </a:solidFill>
              </a:rPr>
              <a:t> .</a:t>
            </a:r>
          </a:p>
          <a:p>
            <a:pPr marL="35719" indent="0" rtl="1">
              <a:buNone/>
            </a:pPr>
            <a:endParaRPr lang="he-IL" sz="2400" dirty="0">
              <a:solidFill>
                <a:schemeClr val="tx1"/>
              </a:solidFill>
            </a:endParaRPr>
          </a:p>
          <a:p>
            <a:pPr algn="l" rtl="1"/>
            <a:endParaRPr lang="he-IL" sz="2400" dirty="0">
              <a:solidFill>
                <a:schemeClr val="tx1"/>
              </a:solidFill>
            </a:endParaRPr>
          </a:p>
          <a:p>
            <a:pPr rtl="1"/>
            <a:endParaRPr lang="he-IL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476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92C274D-5240-D037-DFF1-42FA5481F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019" y="405245"/>
            <a:ext cx="10535600" cy="1203250"/>
          </a:xfrm>
        </p:spPr>
        <p:txBody>
          <a:bodyPr/>
          <a:lstStyle/>
          <a:p>
            <a:pPr algn="r"/>
            <a:r>
              <a:rPr lang="he-IL" dirty="0"/>
              <a:t>ביטוי גנים בטיפול בלקטון דומה יותר לביקורת מאשר לטיפול </a:t>
            </a:r>
            <a:r>
              <a:rPr lang="he-IL" dirty="0" err="1"/>
              <a:t>בסליין</a:t>
            </a:r>
            <a:r>
              <a:rPr lang="he-IL" dirty="0"/>
              <a:t> - דוגמאות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DD85882F-9DF8-2B3C-BB92-78B721FCA03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>
              <a:defRPr/>
            </a:pPr>
            <a:fld id="{97EE8FB8-F059-430B-815D-51D8B497BF46}" type="slidenum">
              <a:rPr lang="en-US" altLang="he-IL" smtClean="0"/>
              <a:pPr>
                <a:defRPr/>
              </a:pPr>
              <a:t>18</a:t>
            </a:fld>
            <a:endParaRPr lang="en-US" altLang="he-IL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B35A6AA7-2B3B-A291-6CFF-5A4ED0A00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19" y="1548314"/>
            <a:ext cx="4244685" cy="2619577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364A5AF9-4834-2A81-E62A-ACC4B3CDF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955" y="1548315"/>
            <a:ext cx="4244685" cy="2619577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74CDD3F9-A969-8320-02C2-FE93BA820A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4487" y="3999896"/>
            <a:ext cx="4244685" cy="2619577"/>
          </a:xfrm>
          <a:prstGeom prst="rect">
            <a:avLst/>
          </a:prstGeom>
        </p:spPr>
      </p:pic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ACF28915-CC1E-4016-963F-09EC61F20F4D}"/>
              </a:ext>
            </a:extLst>
          </p:cNvPr>
          <p:cNvSpPr txBox="1"/>
          <p:nvPr/>
        </p:nvSpPr>
        <p:spPr>
          <a:xfrm>
            <a:off x="7502237" y="1689525"/>
            <a:ext cx="1624854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200" b="1" dirty="0"/>
              <a:t>גן מקודד </a:t>
            </a:r>
            <a:r>
              <a:rPr lang="he-IL" sz="1200" b="1" dirty="0" err="1"/>
              <a:t>לקדהרין</a:t>
            </a:r>
            <a:endParaRPr lang="he-IL" sz="1200" b="1" dirty="0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1594D0AF-E5C7-6254-1F7C-B019E2B44D70}"/>
              </a:ext>
            </a:extLst>
          </p:cNvPr>
          <p:cNvSpPr txBox="1"/>
          <p:nvPr/>
        </p:nvSpPr>
        <p:spPr>
          <a:xfrm>
            <a:off x="2157846" y="1689525"/>
            <a:ext cx="1624854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200" b="1" dirty="0"/>
              <a:t>גן מקודד </a:t>
            </a:r>
            <a:r>
              <a:rPr lang="he-IL" sz="1200" b="1" dirty="0" err="1"/>
              <a:t>לציטוקין</a:t>
            </a:r>
            <a:endParaRPr lang="he-IL" sz="1200" b="1" dirty="0"/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8E54893F-E574-3A90-7530-EDD489341BA4}"/>
              </a:ext>
            </a:extLst>
          </p:cNvPr>
          <p:cNvSpPr txBox="1"/>
          <p:nvPr/>
        </p:nvSpPr>
        <p:spPr>
          <a:xfrm>
            <a:off x="5001920" y="4167891"/>
            <a:ext cx="1485899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200" b="1" dirty="0"/>
              <a:t>גן מקודד </a:t>
            </a:r>
            <a:r>
              <a:rPr lang="he-IL" sz="1200" b="1" dirty="0" err="1"/>
              <a:t>להידרולאז</a:t>
            </a:r>
            <a:endParaRPr lang="he-IL" sz="1200" b="1" dirty="0"/>
          </a:p>
        </p:txBody>
      </p:sp>
    </p:spTree>
    <p:extLst>
      <p:ext uri="{BB962C8B-B14F-4D97-AF65-F5344CB8AC3E}">
        <p14:creationId xmlns:p14="http://schemas.microsoft.com/office/powerpoint/2010/main" val="2053025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E68AF99-E46C-971C-D266-8DFEA16AD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78060" y="395839"/>
            <a:ext cx="10535600" cy="763600"/>
          </a:xfrm>
        </p:spPr>
        <p:txBody>
          <a:bodyPr/>
          <a:lstStyle/>
          <a:p>
            <a:pPr algn="r"/>
            <a:r>
              <a:rPr lang="he-IL" sz="4400" dirty="0">
                <a:solidFill>
                  <a:schemeClr val="tx1"/>
                </a:solidFill>
              </a:rPr>
              <a:t>דיון ומסקנות</a:t>
            </a:r>
          </a:p>
        </p:txBody>
      </p:sp>
      <p:sp>
        <p:nvSpPr>
          <p:cNvPr id="20" name="כותרת משנה 19">
            <a:extLst>
              <a:ext uri="{FF2B5EF4-FFF2-40B4-BE49-F238E27FC236}">
                <a16:creationId xmlns:a16="http://schemas.microsoft.com/office/drawing/2014/main" id="{9A905AB2-AD2F-E85E-D7D6-A6CF8F1E1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85458" y="1935352"/>
            <a:ext cx="2984400" cy="1101170"/>
          </a:xfrm>
        </p:spPr>
        <p:txBody>
          <a:bodyPr/>
          <a:lstStyle/>
          <a:p>
            <a:r>
              <a:rPr lang="he-IL" dirty="0"/>
              <a:t>אישוש ממצאים פיזיולוגים</a:t>
            </a:r>
          </a:p>
        </p:txBody>
      </p:sp>
      <p:sp>
        <p:nvSpPr>
          <p:cNvPr id="21" name="כותרת משנה 20">
            <a:extLst>
              <a:ext uri="{FF2B5EF4-FFF2-40B4-BE49-F238E27FC236}">
                <a16:creationId xmlns:a16="http://schemas.microsoft.com/office/drawing/2014/main" id="{5AFF5008-8F34-F72C-BA36-7CFBC603C88A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6896859" y="2913150"/>
            <a:ext cx="3193073" cy="1000801"/>
          </a:xfrm>
        </p:spPr>
        <p:txBody>
          <a:bodyPr/>
          <a:lstStyle/>
          <a:p>
            <a:r>
              <a:rPr lang="he-IL" dirty="0"/>
              <a:t>הממצא שלקטון מפחית את השינוי בביטוי גנים הנגרם ע"י יתר לחץ דם מתאים לממצאים הפיזיולוגים.</a:t>
            </a:r>
          </a:p>
        </p:txBody>
      </p:sp>
      <p:sp>
        <p:nvSpPr>
          <p:cNvPr id="22" name="כותרת משנה 21">
            <a:extLst>
              <a:ext uri="{FF2B5EF4-FFF2-40B4-BE49-F238E27FC236}">
                <a16:creationId xmlns:a16="http://schemas.microsoft.com/office/drawing/2014/main" id="{EB7E317C-FBF2-8072-AEE3-4EBC6DC08C50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2202158" y="1848029"/>
            <a:ext cx="2984400" cy="1275816"/>
          </a:xfrm>
        </p:spPr>
        <p:txBody>
          <a:bodyPr/>
          <a:lstStyle/>
          <a:p>
            <a:r>
              <a:rPr lang="he-IL" dirty="0"/>
              <a:t>מיקוד המשך המחקר</a:t>
            </a:r>
          </a:p>
        </p:txBody>
      </p:sp>
      <p:sp>
        <p:nvSpPr>
          <p:cNvPr id="23" name="כותרת משנה 22">
            <a:extLst>
              <a:ext uri="{FF2B5EF4-FFF2-40B4-BE49-F238E27FC236}">
                <a16:creationId xmlns:a16="http://schemas.microsoft.com/office/drawing/2014/main" id="{4DCF4FEB-A380-936D-D8E9-8DA1C3B09CEB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946569" y="3036522"/>
            <a:ext cx="3495579" cy="1000802"/>
          </a:xfrm>
        </p:spPr>
        <p:txBody>
          <a:bodyPr/>
          <a:lstStyle/>
          <a:p>
            <a:r>
              <a:rPr lang="he-IL" dirty="0"/>
              <a:t>האנליזה ממקדת את המשך המחקר על בנק גנים החשודים כמעורבים בתהליך הורדת לחץ דם.</a:t>
            </a:r>
          </a:p>
        </p:txBody>
      </p:sp>
      <p:sp>
        <p:nvSpPr>
          <p:cNvPr id="24" name="כותרת משנה 23">
            <a:extLst>
              <a:ext uri="{FF2B5EF4-FFF2-40B4-BE49-F238E27FC236}">
                <a16:creationId xmlns:a16="http://schemas.microsoft.com/office/drawing/2014/main" id="{C26FEE55-5416-CE3D-396F-95D57528D1BF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2202158" y="4166389"/>
            <a:ext cx="2984400" cy="686400"/>
          </a:xfrm>
        </p:spPr>
        <p:txBody>
          <a:bodyPr/>
          <a:lstStyle/>
          <a:p>
            <a:r>
              <a:rPr lang="he-IL" dirty="0"/>
              <a:t>חשיבות</a:t>
            </a:r>
          </a:p>
        </p:txBody>
      </p:sp>
      <p:sp>
        <p:nvSpPr>
          <p:cNvPr id="25" name="כותרת משנה 24">
            <a:extLst>
              <a:ext uri="{FF2B5EF4-FFF2-40B4-BE49-F238E27FC236}">
                <a16:creationId xmlns:a16="http://schemas.microsoft.com/office/drawing/2014/main" id="{A3CC6FA7-EFFE-C1BF-FB4C-211C0C562AFD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1946570" y="4852788"/>
            <a:ext cx="3495579" cy="873281"/>
          </a:xfrm>
        </p:spPr>
        <p:txBody>
          <a:bodyPr/>
          <a:lstStyle/>
          <a:p>
            <a:r>
              <a:rPr lang="he-IL" dirty="0"/>
              <a:t>הפרויקט מדגים את התרומה של </a:t>
            </a:r>
            <a:r>
              <a:rPr lang="he-IL" dirty="0" err="1"/>
              <a:t>הגנומיקה</a:t>
            </a:r>
            <a:r>
              <a:rPr lang="he-IL" dirty="0"/>
              <a:t> והביולוגיה החישובית להבנה עמוקה של תהליכים ביולוגים 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70B3A814-F975-D03B-DB61-48176D3CF82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algn="ctr">
              <a:defRPr/>
            </a:pPr>
            <a:fld id="{97EE8FB8-F059-430B-815D-51D8B497BF46}" type="slidenum">
              <a:rPr lang="en-US" altLang="he-IL" sz="2800" smtClean="0"/>
              <a:pPr algn="ctr">
                <a:defRPr/>
              </a:pPr>
              <a:t>19</a:t>
            </a:fld>
            <a:endParaRPr lang="en-US" altLang="he-IL" sz="2800"/>
          </a:p>
        </p:txBody>
      </p:sp>
      <p:sp>
        <p:nvSpPr>
          <p:cNvPr id="28" name="כותרת משנה 23">
            <a:extLst>
              <a:ext uri="{FF2B5EF4-FFF2-40B4-BE49-F238E27FC236}">
                <a16:creationId xmlns:a16="http://schemas.microsoft.com/office/drawing/2014/main" id="{EB1F0468-23DA-2314-65BF-718698DB6C94}"/>
              </a:ext>
            </a:extLst>
          </p:cNvPr>
          <p:cNvSpPr txBox="1">
            <a:spLocks/>
          </p:cNvSpPr>
          <p:nvPr/>
        </p:nvSpPr>
        <p:spPr>
          <a:xfrm>
            <a:off x="7105532" y="4166389"/>
            <a:ext cx="2984400" cy="6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mo"/>
              <a:buNone/>
              <a:defRPr sz="3467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30200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mo"/>
              <a:buNone/>
              <a:defRPr sz="2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30200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mo"/>
              <a:buNone/>
              <a:defRPr sz="2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30200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mo"/>
              <a:buNone/>
              <a:defRPr sz="2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30200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mo"/>
              <a:buNone/>
              <a:defRPr sz="2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30200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mo"/>
              <a:buNone/>
              <a:defRPr sz="2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30200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mo"/>
              <a:buNone/>
              <a:defRPr sz="2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30200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mo"/>
              <a:buNone/>
              <a:defRPr sz="2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30200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mo"/>
              <a:buNone/>
              <a:defRPr sz="2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r>
              <a:rPr lang="he-IL" kern="0" dirty="0"/>
              <a:t>מנגנון</a:t>
            </a:r>
          </a:p>
        </p:txBody>
      </p:sp>
      <p:sp>
        <p:nvSpPr>
          <p:cNvPr id="29" name="כותרת משנה 24">
            <a:extLst>
              <a:ext uri="{FF2B5EF4-FFF2-40B4-BE49-F238E27FC236}">
                <a16:creationId xmlns:a16="http://schemas.microsoft.com/office/drawing/2014/main" id="{FE290272-42BE-F33D-1EB8-D660738AAA0A}"/>
              </a:ext>
            </a:extLst>
          </p:cNvPr>
          <p:cNvSpPr txBox="1">
            <a:spLocks/>
          </p:cNvSpPr>
          <p:nvPr/>
        </p:nvSpPr>
        <p:spPr>
          <a:xfrm>
            <a:off x="7013919" y="4852789"/>
            <a:ext cx="4122431" cy="1070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30200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mo"/>
              <a:buNone/>
              <a:defRPr sz="2133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30200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mo"/>
              <a:buNone/>
              <a:defRPr sz="2133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30200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mo"/>
              <a:buNone/>
              <a:defRPr sz="2133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30200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mo"/>
              <a:buNone/>
              <a:defRPr sz="2133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30200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mo"/>
              <a:buNone/>
              <a:defRPr sz="2133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30200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mo"/>
              <a:buNone/>
              <a:defRPr sz="2133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30200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mo"/>
              <a:buNone/>
              <a:defRPr sz="2133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30200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mo"/>
              <a:buNone/>
              <a:defRPr sz="2133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rtl="1"/>
            <a:r>
              <a:rPr lang="he-IL" kern="0" dirty="0"/>
              <a:t>המחקר מאפשר לזהות תאים המושפעים מלקטון.</a:t>
            </a:r>
            <a:br>
              <a:rPr lang="en-US" kern="0" dirty="0"/>
            </a:br>
            <a:r>
              <a:rPr lang="he-IL" kern="0" dirty="0"/>
              <a:t>המחקר מאפשר לזהות גנים המושפעים מלקטון.</a:t>
            </a:r>
          </a:p>
          <a:p>
            <a:pPr rtl="1"/>
            <a:r>
              <a:rPr lang="he-IL" kern="0" dirty="0"/>
              <a:t>המשך המחקר יתמקד בתאים ובגנים שזוהו באנליזה.</a:t>
            </a:r>
          </a:p>
        </p:txBody>
      </p:sp>
    </p:spTree>
    <p:extLst>
      <p:ext uri="{BB962C8B-B14F-4D97-AF65-F5344CB8AC3E}">
        <p14:creationId xmlns:p14="http://schemas.microsoft.com/office/powerpoint/2010/main" val="3331578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259FCE1-74A1-681F-BB67-BC2E503EF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 fontScale="90000"/>
          </a:bodyPr>
          <a:lstStyle/>
          <a:p>
            <a:pPr algn="ctr"/>
            <a:r>
              <a:rPr lang="he-IL" sz="4000" dirty="0"/>
              <a:t>רקע- יתר לחץ דם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3DB6DE6-3FF9-CD2B-42C7-13320BB07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4996" y="1845391"/>
            <a:ext cx="10535600" cy="4555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he-IL" sz="2400" dirty="0"/>
              <a:t>מחלת יתר לחץ דם נכללת בקבוצת המחלות הקרדיווסקולריות ונחשבת כאחת המחלות הכרוניות הנפוצות בעולם.</a:t>
            </a:r>
          </a:p>
          <a:p>
            <a:pPr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he-IL" sz="2400" dirty="0"/>
              <a:t>על פי הערכות של ארגון הבריאות העולמי, 1.28 מיליארד מבוגרים בגילאי 30-79 ברחבי העולם סובלים מיתר לחץ דם (נכון ל3.2023).</a:t>
            </a:r>
          </a:p>
          <a:p>
            <a:pPr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he-IL" sz="2400" dirty="0"/>
              <a:t>גורמים: עישון, היעדר פעילות גופנית, תזונה לקויה, סטרס, </a:t>
            </a:r>
            <a:r>
              <a:rPr lang="he-IL" sz="2400" dirty="0" err="1"/>
              <a:t>וכו</a:t>
            </a:r>
            <a:r>
              <a:rPr lang="he-IL" sz="2400" dirty="0"/>
              <a:t>'..</a:t>
            </a:r>
          </a:p>
          <a:p>
            <a:pPr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he-IL" sz="2400" dirty="0"/>
              <a:t>עלול לגרום לסיבוכים שונים כגון: התקף לב, שבץ, אי ספיקת כליות ומוות.</a:t>
            </a:r>
          </a:p>
          <a:p>
            <a:pPr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he-IL" sz="2400" dirty="0"/>
              <a:t>אמצעי הטיפול העיקריים הם תרופתיים לטווח הקצר, המלווים בשינוי אורח חיים ותזונה לטווח הארוך.</a:t>
            </a:r>
          </a:p>
        </p:txBody>
      </p:sp>
    </p:spTree>
    <p:extLst>
      <p:ext uri="{BB962C8B-B14F-4D97-AF65-F5344CB8AC3E}">
        <p14:creationId xmlns:p14="http://schemas.microsoft.com/office/powerpoint/2010/main" val="81501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509F5896-8298-0D64-0932-C48D0CEAAD5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>
              <a:defRPr/>
            </a:pPr>
            <a:fld id="{97EE8FB8-F059-430B-815D-51D8B497BF46}" type="slidenum">
              <a:rPr lang="en-US" altLang="he-IL" sz="2400" smtClean="0"/>
              <a:pPr>
                <a:defRPr/>
              </a:pPr>
              <a:t>20</a:t>
            </a:fld>
            <a:endParaRPr lang="en-US" altLang="he-IL" sz="240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2E11E0C-1615-EFA7-1515-D5574C3A5A0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536700"/>
            <a:ext cx="10534650" cy="4554538"/>
          </a:xfrm>
        </p:spPr>
        <p:txBody>
          <a:bodyPr/>
          <a:lstStyle/>
          <a:p>
            <a:pPr lvl="2" rtl="1"/>
            <a:r>
              <a:rPr lang="he-IL" sz="3200" dirty="0">
                <a:solidFill>
                  <a:schemeClr val="tx1"/>
                </a:solidFill>
              </a:rPr>
              <a:t>ד"ר ארי מאירסון</a:t>
            </a:r>
          </a:p>
          <a:p>
            <a:pPr lvl="2" rtl="1"/>
            <a:r>
              <a:rPr lang="he-IL" sz="3200" dirty="0">
                <a:solidFill>
                  <a:schemeClr val="tx1"/>
                </a:solidFill>
              </a:rPr>
              <a:t>ד"ר גיא חורב</a:t>
            </a:r>
          </a:p>
          <a:p>
            <a:pPr lvl="2" rtl="1"/>
            <a:r>
              <a:rPr lang="he-IL" sz="3200" dirty="0">
                <a:solidFill>
                  <a:schemeClr val="tx1"/>
                </a:solidFill>
              </a:rPr>
              <a:t>ד"ר </a:t>
            </a:r>
            <a:r>
              <a:rPr lang="he-IL" sz="3200" dirty="0" err="1">
                <a:solidFill>
                  <a:schemeClr val="tx1"/>
                </a:solidFill>
              </a:rPr>
              <a:t>אנדראה</a:t>
            </a:r>
            <a:r>
              <a:rPr lang="he-IL" sz="3200" dirty="0">
                <a:solidFill>
                  <a:schemeClr val="tx1"/>
                </a:solidFill>
              </a:rPr>
              <a:t> </a:t>
            </a:r>
            <a:r>
              <a:rPr lang="he-IL" sz="3200" dirty="0" err="1">
                <a:solidFill>
                  <a:schemeClr val="tx1"/>
                </a:solidFill>
              </a:rPr>
              <a:t>שוכמן</a:t>
            </a:r>
            <a:r>
              <a:rPr lang="he-IL" sz="3200" dirty="0">
                <a:solidFill>
                  <a:schemeClr val="tx1"/>
                </a:solidFill>
              </a:rPr>
              <a:t>-ספיר</a:t>
            </a:r>
          </a:p>
          <a:p>
            <a:pPr lvl="2" rtl="1"/>
            <a:r>
              <a:rPr lang="he-IL" sz="3200" dirty="0">
                <a:solidFill>
                  <a:schemeClr val="tx1"/>
                </a:solidFill>
              </a:rPr>
              <a:t>לכם על ההקשבה </a:t>
            </a: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DD4020AD-4AFA-799C-BE8B-B1D0AAA1FE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95325"/>
            <a:ext cx="10534650" cy="763588"/>
          </a:xfrm>
        </p:spPr>
        <p:txBody>
          <a:bodyPr/>
          <a:lstStyle/>
          <a:p>
            <a:pPr algn="r"/>
            <a:r>
              <a:rPr lang="he-IL" sz="4000" dirty="0">
                <a:solidFill>
                  <a:schemeClr val="tx1"/>
                </a:solidFill>
              </a:rPr>
              <a:t>תודות!</a:t>
            </a:r>
          </a:p>
        </p:txBody>
      </p:sp>
    </p:spTree>
    <p:extLst>
      <p:ext uri="{BB962C8B-B14F-4D97-AF65-F5344CB8AC3E}">
        <p14:creationId xmlns:p14="http://schemas.microsoft.com/office/powerpoint/2010/main" val="2471971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038E8E63-6378-DFBD-2540-355F4D63042B}"/>
              </a:ext>
            </a:extLst>
          </p:cNvPr>
          <p:cNvSpPr txBox="1"/>
          <p:nvPr/>
        </p:nvSpPr>
        <p:spPr>
          <a:xfrm>
            <a:off x="2658800" y="1739200"/>
            <a:ext cx="6874400" cy="33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1" anchor="ctr" anchorCtr="0">
            <a:normAutofit/>
          </a:bodyPr>
          <a:lstStyle/>
          <a:p>
            <a:pPr algn="ctr">
              <a:spcAft>
                <a:spcPts val="600"/>
              </a:spcAft>
              <a:buClr>
                <a:schemeClr val="dk1"/>
              </a:buClr>
              <a:buSzPts val="4800"/>
            </a:pPr>
            <a:r>
              <a:rPr lang="he-IL" sz="9733" b="1">
                <a:solidFill>
                  <a:schemeClr val="dk1"/>
                </a:solidFill>
                <a:latin typeface="Bellota Text"/>
                <a:sym typeface="Bellota Text"/>
              </a:rPr>
              <a:t>שאלות?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A7311A6A-2556-AB5F-93C3-F5F85C7C51C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97EE8FB8-F059-430B-815D-51D8B497BF46}" type="slidenum">
              <a:rPr lang="en-US" altLang="he-IL" smtClean="0"/>
              <a:pPr>
                <a:spcAft>
                  <a:spcPts val="600"/>
                </a:spcAft>
                <a:defRPr/>
              </a:pPr>
              <a:t>21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510058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AFE1A58-639A-89B7-C967-19574191C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5860" y="674066"/>
            <a:ext cx="8689673" cy="1056000"/>
          </a:xfrm>
        </p:spPr>
        <p:txBody>
          <a:bodyPr/>
          <a:lstStyle/>
          <a:p>
            <a:r>
              <a:rPr lang="en-US" dirty="0"/>
              <a:t>Single cell RNA sequencing 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FBCD4D2-F5CC-BC2B-8E82-26646A694D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76280" y="1730066"/>
            <a:ext cx="8689673" cy="1388915"/>
          </a:xfrm>
        </p:spPr>
        <p:txBody>
          <a:bodyPr/>
          <a:lstStyle/>
          <a:p>
            <a:pPr rt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</a:rPr>
              <a:t> </a:t>
            </a:r>
            <a:r>
              <a:rPr lang="en-US" sz="2400" b="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scRNA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-seq </a:t>
            </a:r>
            <a:r>
              <a:rPr lang="he-IL" sz="24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היא טכנולוגיה המאפשרת ליצור פרופיל של ביטוי גנים ברמת התא הבודד. מספקת הבנה מפורטת של ההטרוגניות התאית בתוך רקמה או אורגניזם.</a:t>
            </a:r>
          </a:p>
          <a:p>
            <a:pPr rtl="1">
              <a:buClr>
                <a:schemeClr val="tx1"/>
              </a:buClr>
            </a:pPr>
            <a:endParaRPr lang="he-IL" sz="2400" dirty="0">
              <a:solidFill>
                <a:schemeClr val="tx1"/>
              </a:solidFill>
            </a:endParaRP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EA8DA62A-5C06-7725-F037-E0AACF1113A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>
              <a:defRPr/>
            </a:pPr>
            <a:fld id="{97EE8FB8-F059-430B-815D-51D8B497BF46}" type="slidenum">
              <a:rPr lang="en-US" altLang="he-IL" smtClean="0"/>
              <a:pPr>
                <a:defRPr/>
              </a:pPr>
              <a:t>3</a:t>
            </a:fld>
            <a:endParaRPr lang="en-US" alt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DEE6E28D-08E3-28BA-DB53-44BF883E27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46" y="3290569"/>
            <a:ext cx="10339908" cy="261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29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CD24CF1-2660-018B-DBB2-CA0C06945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49" y="2345943"/>
            <a:ext cx="1326256" cy="9423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9CBE65-4DAD-F8F2-408D-766131B35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38" y="711847"/>
            <a:ext cx="1548594" cy="11003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E9CFAA-CBB3-D2CF-DE4C-B6EEF4BD0385}"/>
              </a:ext>
            </a:extLst>
          </p:cNvPr>
          <p:cNvSpPr txBox="1"/>
          <p:nvPr/>
        </p:nvSpPr>
        <p:spPr>
          <a:xfrm>
            <a:off x="408461" y="1717093"/>
            <a:ext cx="1772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Arial"/>
              </a:rPr>
              <a:t>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ontrol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3226DC-F940-AB17-F394-102ABB4A5B32}"/>
              </a:ext>
            </a:extLst>
          </p:cNvPr>
          <p:cNvSpPr txBox="1"/>
          <p:nvPr/>
        </p:nvSpPr>
        <p:spPr>
          <a:xfrm>
            <a:off x="276998" y="3149784"/>
            <a:ext cx="190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Hypertensive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+EPA-L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EE3472-0DBA-D808-AA6D-B9002788CE15}"/>
              </a:ext>
            </a:extLst>
          </p:cNvPr>
          <p:cNvCxnSpPr>
            <a:cxnSpLocks/>
          </p:cNvCxnSpPr>
          <p:nvPr/>
        </p:nvCxnSpPr>
        <p:spPr bwMode="auto">
          <a:xfrm flipV="1">
            <a:off x="2383971" y="2300123"/>
            <a:ext cx="1920217" cy="1226848"/>
          </a:xfrm>
          <a:prstGeom prst="straightConnector1">
            <a:avLst/>
          </a:prstGeom>
          <a:solidFill>
            <a:srgbClr val="0F6FC6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pic>
        <p:nvPicPr>
          <p:cNvPr id="19" name="Picture 2">
            <a:extLst>
              <a:ext uri="{FF2B5EF4-FFF2-40B4-BE49-F238E27FC236}">
                <a16:creationId xmlns:a16="http://schemas.microsoft.com/office/drawing/2014/main" id="{E495B417-0116-490A-9C64-CE155A27E5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08" t="5034" r="1621" b="10233"/>
          <a:stretch/>
        </p:blipFill>
        <p:spPr bwMode="auto">
          <a:xfrm>
            <a:off x="4430109" y="905281"/>
            <a:ext cx="1633443" cy="1504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017CF1C-279F-C148-1483-27CC602C8B19}"/>
              </a:ext>
            </a:extLst>
          </p:cNvPr>
          <p:cNvSpPr txBox="1"/>
          <p:nvPr/>
        </p:nvSpPr>
        <p:spPr>
          <a:xfrm rot="19610042">
            <a:off x="2383971" y="2345943"/>
            <a:ext cx="1548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Microvessels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dissection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56F7C2-FD61-1574-7924-C6D03006B920}"/>
              </a:ext>
            </a:extLst>
          </p:cNvPr>
          <p:cNvCxnSpPr>
            <a:cxnSpLocks/>
          </p:cNvCxnSpPr>
          <p:nvPr/>
        </p:nvCxnSpPr>
        <p:spPr bwMode="auto">
          <a:xfrm>
            <a:off x="6705600" y="1657529"/>
            <a:ext cx="2688771" cy="0"/>
          </a:xfrm>
          <a:prstGeom prst="straightConnector1">
            <a:avLst/>
          </a:prstGeom>
          <a:solidFill>
            <a:srgbClr val="0F6FC6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44FFC1B-0B88-D750-E60C-0A992CFA4091}"/>
              </a:ext>
            </a:extLst>
          </p:cNvPr>
          <p:cNvSpPr txBox="1"/>
          <p:nvPr/>
        </p:nvSpPr>
        <p:spPr>
          <a:xfrm>
            <a:off x="7180794" y="741335"/>
            <a:ext cx="15485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Dissociation to obtain a cell suspension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1F1F05E-96BC-0EFE-1A2A-66DE33940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5371" y="1077310"/>
            <a:ext cx="1123301" cy="1134972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BA05866-14CA-47EF-0E75-D9B2BB6C9D0F}"/>
              </a:ext>
            </a:extLst>
          </p:cNvPr>
          <p:cNvCxnSpPr>
            <a:cxnSpLocks/>
          </p:cNvCxnSpPr>
          <p:nvPr/>
        </p:nvCxnSpPr>
        <p:spPr bwMode="auto">
          <a:xfrm>
            <a:off x="10321326" y="3149784"/>
            <a:ext cx="0" cy="786249"/>
          </a:xfrm>
          <a:prstGeom prst="straightConnector1">
            <a:avLst/>
          </a:prstGeom>
          <a:solidFill>
            <a:srgbClr val="0F6FC6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906A7DE4-1A7C-5B59-34D9-6344C98E04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5502" y="4182534"/>
            <a:ext cx="2517457" cy="160543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C2CC1A1-6A87-5657-2855-D47AC9E0562C}"/>
              </a:ext>
            </a:extLst>
          </p:cNvPr>
          <p:cNvSpPr txBox="1"/>
          <p:nvPr/>
        </p:nvSpPr>
        <p:spPr>
          <a:xfrm>
            <a:off x="9793342" y="2300123"/>
            <a:ext cx="1346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Single cells genomic libraries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70CD47-603B-B316-0BB0-6D21E6811705}"/>
              </a:ext>
            </a:extLst>
          </p:cNvPr>
          <p:cNvSpPr txBox="1"/>
          <p:nvPr/>
        </p:nvSpPr>
        <p:spPr>
          <a:xfrm>
            <a:off x="9695371" y="5781596"/>
            <a:ext cx="1695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10X genomics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2C52F9F-726B-1398-3E04-D843D15E9B16}"/>
              </a:ext>
            </a:extLst>
          </p:cNvPr>
          <p:cNvCxnSpPr>
            <a:cxnSpLocks/>
          </p:cNvCxnSpPr>
          <p:nvPr/>
        </p:nvCxnSpPr>
        <p:spPr bwMode="auto">
          <a:xfrm flipH="1">
            <a:off x="6921369" y="5197691"/>
            <a:ext cx="2159531" cy="0"/>
          </a:xfrm>
          <a:prstGeom prst="straightConnector1">
            <a:avLst/>
          </a:prstGeom>
          <a:solidFill>
            <a:srgbClr val="0F6FC6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A09C399-0181-19D2-8512-2CA72A3388BE}"/>
              </a:ext>
            </a:extLst>
          </p:cNvPr>
          <p:cNvSpPr txBox="1"/>
          <p:nvPr/>
        </p:nvSpPr>
        <p:spPr>
          <a:xfrm>
            <a:off x="7085058" y="4567995"/>
            <a:ext cx="194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Analysis</a:t>
            </a:r>
          </a:p>
        </p:txBody>
      </p:sp>
      <p:pic>
        <p:nvPicPr>
          <p:cNvPr id="2" name="Picture 11">
            <a:extLst>
              <a:ext uri="{FF2B5EF4-FFF2-40B4-BE49-F238E27FC236}">
                <a16:creationId xmlns:a16="http://schemas.microsoft.com/office/drawing/2014/main" id="{EDD1DF27-7086-355E-3BF8-DC17BBED8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40" y="4281491"/>
            <a:ext cx="1326255" cy="942339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778FCDEC-848C-8385-7A9E-859A76D16438}"/>
              </a:ext>
            </a:extLst>
          </p:cNvPr>
          <p:cNvSpPr txBox="1"/>
          <p:nvPr/>
        </p:nvSpPr>
        <p:spPr>
          <a:xfrm>
            <a:off x="482549" y="5069542"/>
            <a:ext cx="154577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Hypertensive + Saline</a:t>
            </a:r>
            <a:endParaRPr lang="he-IL" dirty="0"/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AB296B27-25E6-874D-926C-D7116F49F37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180" y="4567995"/>
            <a:ext cx="2959979" cy="15044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8651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4665A3B-EA18-ACC2-BF3C-01F1927739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17744" y="2204216"/>
            <a:ext cx="7956446" cy="3307237"/>
          </a:xfrm>
        </p:spPr>
        <p:txBody>
          <a:bodyPr/>
          <a:lstStyle/>
          <a:p>
            <a:pPr marL="584200" indent="-457200" algn="r" rt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he-IL" sz="3200" dirty="0">
                <a:solidFill>
                  <a:schemeClr val="tx1"/>
                </a:solidFill>
              </a:rPr>
              <a:t>הכרה והתנסות בניתוח נתוני </a:t>
            </a:r>
            <a:r>
              <a:rPr lang="en-US" sz="3200" dirty="0" err="1">
                <a:solidFill>
                  <a:schemeClr val="tx1"/>
                </a:solidFill>
              </a:rPr>
              <a:t>scRNA</a:t>
            </a:r>
            <a:r>
              <a:rPr lang="en-US" sz="3200" dirty="0">
                <a:solidFill>
                  <a:schemeClr val="tx1"/>
                </a:solidFill>
              </a:rPr>
              <a:t>-seq</a:t>
            </a:r>
            <a:r>
              <a:rPr lang="he-IL" sz="3200" dirty="0">
                <a:solidFill>
                  <a:schemeClr val="tx1"/>
                </a:solidFill>
              </a:rPr>
              <a:t>.</a:t>
            </a:r>
            <a:br>
              <a:rPr lang="en-US" sz="3200" dirty="0">
                <a:solidFill>
                  <a:schemeClr val="tx1"/>
                </a:solidFill>
              </a:rPr>
            </a:br>
            <a:endParaRPr lang="he-IL" sz="3200" dirty="0">
              <a:solidFill>
                <a:schemeClr val="tx1"/>
              </a:solidFill>
            </a:endParaRPr>
          </a:p>
          <a:p>
            <a:pPr marL="584200" indent="-457200" algn="r" rt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he-IL" sz="3200" dirty="0">
                <a:solidFill>
                  <a:schemeClr val="tx1"/>
                </a:solidFill>
              </a:rPr>
              <a:t>בניית </a:t>
            </a:r>
            <a:r>
              <a:rPr lang="en-US" sz="3200" dirty="0">
                <a:solidFill>
                  <a:schemeClr val="tx1"/>
                </a:solidFill>
              </a:rPr>
              <a:t>pipeline</a:t>
            </a:r>
            <a:r>
              <a:rPr lang="he-IL" sz="3200" dirty="0">
                <a:solidFill>
                  <a:schemeClr val="tx1"/>
                </a:solidFill>
              </a:rPr>
              <a:t> לאנליזת נתוני </a:t>
            </a:r>
            <a:r>
              <a:rPr lang="en-US" sz="3200" dirty="0" err="1">
                <a:solidFill>
                  <a:schemeClr val="tx1"/>
                </a:solidFill>
              </a:rPr>
              <a:t>scRNA</a:t>
            </a:r>
            <a:r>
              <a:rPr lang="en-US" sz="3200" dirty="0">
                <a:solidFill>
                  <a:schemeClr val="tx1"/>
                </a:solidFill>
              </a:rPr>
              <a:t>-seq</a:t>
            </a:r>
            <a:endParaRPr lang="he-IL" sz="3200" dirty="0">
              <a:solidFill>
                <a:schemeClr val="tx1"/>
              </a:solidFill>
            </a:endParaRPr>
          </a:p>
          <a:p>
            <a:pPr marL="584200" indent="-457200" algn="r" rtl="1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en-US" sz="3200" dirty="0">
              <a:solidFill>
                <a:schemeClr val="tx1"/>
              </a:solidFill>
            </a:endParaRPr>
          </a:p>
          <a:p>
            <a:pPr marL="584200" indent="-457200" algn="r" rt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he-IL" sz="3200" dirty="0">
                <a:solidFill>
                  <a:schemeClr val="tx1"/>
                </a:solidFill>
              </a:rPr>
              <a:t>שימוש בכוח החישובי לאישוש ממצאים </a:t>
            </a:r>
            <a:r>
              <a:rPr lang="he-IL" sz="3200" dirty="0" err="1">
                <a:solidFill>
                  <a:schemeClr val="tx1"/>
                </a:solidFill>
              </a:rPr>
              <a:t>פזיולוגים</a:t>
            </a:r>
            <a:r>
              <a:rPr lang="he-IL" sz="3200" dirty="0">
                <a:solidFill>
                  <a:schemeClr val="tx1"/>
                </a:solidFill>
              </a:rPr>
              <a:t> ומציאת </a:t>
            </a:r>
            <a:r>
              <a:rPr lang="en-US" sz="3200" dirty="0">
                <a:solidFill>
                  <a:schemeClr val="tx1"/>
                </a:solidFill>
              </a:rPr>
              <a:t> Differential expression</a:t>
            </a:r>
            <a:r>
              <a:rPr lang="he-IL" sz="3200" dirty="0">
                <a:solidFill>
                  <a:schemeClr val="tx1"/>
                </a:solidFill>
              </a:rPr>
              <a:t>.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D573E19E-A820-D9BA-00C2-52CB7912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מטרות הפרויקט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047007EC-6F52-9C45-28B9-EB169282017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>
              <a:defRPr/>
            </a:pPr>
            <a:fld id="{97EE8FB8-F059-430B-815D-51D8B497BF46}" type="slidenum">
              <a:rPr lang="en-US" altLang="he-IL" smtClean="0"/>
              <a:pPr>
                <a:defRPr/>
              </a:pPr>
              <a:t>5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464968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מלבן 12">
            <a:extLst>
              <a:ext uri="{FF2B5EF4-FFF2-40B4-BE49-F238E27FC236}">
                <a16:creationId xmlns:a16="http://schemas.microsoft.com/office/drawing/2014/main" id="{AD901B20-1F56-CA71-1356-5EC7D42B809D}"/>
              </a:ext>
            </a:extLst>
          </p:cNvPr>
          <p:cNvSpPr/>
          <p:nvPr/>
        </p:nvSpPr>
        <p:spPr>
          <a:xfrm>
            <a:off x="4333337" y="463126"/>
            <a:ext cx="352532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4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מהלך האנליזה</a:t>
            </a:r>
            <a:endParaRPr lang="he-IL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מלבן: פינות מעוגלות 14">
            <a:extLst>
              <a:ext uri="{FF2B5EF4-FFF2-40B4-BE49-F238E27FC236}">
                <a16:creationId xmlns:a16="http://schemas.microsoft.com/office/drawing/2014/main" id="{C6D69A65-61FB-B7AD-E47C-0D365B272F43}"/>
              </a:ext>
            </a:extLst>
          </p:cNvPr>
          <p:cNvSpPr/>
          <p:nvPr/>
        </p:nvSpPr>
        <p:spPr>
          <a:xfrm>
            <a:off x="5067464" y="1493418"/>
            <a:ext cx="2057070" cy="394061"/>
          </a:xfrm>
          <a:prstGeom prst="roundRect">
            <a:avLst/>
          </a:prstGeom>
          <a:solidFill>
            <a:schemeClr val="accent2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>
                <a:solidFill>
                  <a:sysClr val="windowText" lastClr="000000"/>
                </a:solidFill>
              </a:rPr>
              <a:t>טבלאות נתוני ריצוף</a:t>
            </a:r>
          </a:p>
        </p:txBody>
      </p:sp>
      <p:sp>
        <p:nvSpPr>
          <p:cNvPr id="16" name="מלבן: פינות מעוגלות 15">
            <a:extLst>
              <a:ext uri="{FF2B5EF4-FFF2-40B4-BE49-F238E27FC236}">
                <a16:creationId xmlns:a16="http://schemas.microsoft.com/office/drawing/2014/main" id="{F67BDD22-CC6F-58CF-1263-38F018263F68}"/>
              </a:ext>
            </a:extLst>
          </p:cNvPr>
          <p:cNvSpPr/>
          <p:nvPr/>
        </p:nvSpPr>
        <p:spPr>
          <a:xfrm>
            <a:off x="5735941" y="2271260"/>
            <a:ext cx="720111" cy="332767"/>
          </a:xfrm>
          <a:prstGeom prst="roundRect">
            <a:avLst/>
          </a:prstGeom>
          <a:solidFill>
            <a:schemeClr val="accent2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QC</a:t>
            </a:r>
            <a:endParaRPr lang="he-IL" dirty="0">
              <a:solidFill>
                <a:sysClr val="windowText" lastClr="000000"/>
              </a:solidFill>
            </a:endParaRPr>
          </a:p>
        </p:txBody>
      </p:sp>
      <p:sp>
        <p:nvSpPr>
          <p:cNvPr id="17" name="מלבן: פינות מעוגלות 16">
            <a:extLst>
              <a:ext uri="{FF2B5EF4-FFF2-40B4-BE49-F238E27FC236}">
                <a16:creationId xmlns:a16="http://schemas.microsoft.com/office/drawing/2014/main" id="{FC583D24-312B-33A8-E2FB-43B963125AF3}"/>
              </a:ext>
            </a:extLst>
          </p:cNvPr>
          <p:cNvSpPr/>
          <p:nvPr/>
        </p:nvSpPr>
        <p:spPr>
          <a:xfrm>
            <a:off x="5424050" y="3075818"/>
            <a:ext cx="1343891" cy="339753"/>
          </a:xfrm>
          <a:prstGeom prst="roundRect">
            <a:avLst/>
          </a:prstGeom>
          <a:solidFill>
            <a:schemeClr val="accent2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>
                <a:solidFill>
                  <a:sysClr val="windowText" lastClr="000000"/>
                </a:solidFill>
              </a:rPr>
              <a:t>נורמליזציה</a:t>
            </a:r>
          </a:p>
        </p:txBody>
      </p:sp>
      <p:sp>
        <p:nvSpPr>
          <p:cNvPr id="18" name="מלבן: פינות מעוגלות 17">
            <a:extLst>
              <a:ext uri="{FF2B5EF4-FFF2-40B4-BE49-F238E27FC236}">
                <a16:creationId xmlns:a16="http://schemas.microsoft.com/office/drawing/2014/main" id="{174834A1-6EF6-87CC-5C33-96DA43729A16}"/>
              </a:ext>
            </a:extLst>
          </p:cNvPr>
          <p:cNvSpPr/>
          <p:nvPr/>
        </p:nvSpPr>
        <p:spPr>
          <a:xfrm>
            <a:off x="5368629" y="3887362"/>
            <a:ext cx="1454732" cy="339754"/>
          </a:xfrm>
          <a:prstGeom prst="roundRect">
            <a:avLst/>
          </a:prstGeom>
          <a:solidFill>
            <a:schemeClr val="accent2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Clustering</a:t>
            </a:r>
            <a:endParaRPr lang="he-IL" dirty="0">
              <a:solidFill>
                <a:sysClr val="windowText" lastClr="000000"/>
              </a:solidFill>
            </a:endParaRPr>
          </a:p>
        </p:txBody>
      </p:sp>
      <p:sp>
        <p:nvSpPr>
          <p:cNvPr id="19" name="מלבן: פינות מעוגלות 18">
            <a:extLst>
              <a:ext uri="{FF2B5EF4-FFF2-40B4-BE49-F238E27FC236}">
                <a16:creationId xmlns:a16="http://schemas.microsoft.com/office/drawing/2014/main" id="{02D970BE-7F57-C9EC-B60A-CE1816E0092E}"/>
              </a:ext>
            </a:extLst>
          </p:cNvPr>
          <p:cNvSpPr/>
          <p:nvPr/>
        </p:nvSpPr>
        <p:spPr>
          <a:xfrm>
            <a:off x="5508911" y="4768829"/>
            <a:ext cx="1160312" cy="383993"/>
          </a:xfrm>
          <a:prstGeom prst="roundRect">
            <a:avLst/>
          </a:prstGeom>
          <a:solidFill>
            <a:schemeClr val="accent2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>
                <a:solidFill>
                  <a:sysClr val="windowText" lastClr="000000"/>
                </a:solidFill>
              </a:rPr>
              <a:t>זיהוי תאים</a:t>
            </a:r>
          </a:p>
        </p:txBody>
      </p:sp>
      <p:sp>
        <p:nvSpPr>
          <p:cNvPr id="20" name="מלבן: פינות מעוגלות 19">
            <a:extLst>
              <a:ext uri="{FF2B5EF4-FFF2-40B4-BE49-F238E27FC236}">
                <a16:creationId xmlns:a16="http://schemas.microsoft.com/office/drawing/2014/main" id="{69EF97B4-6596-91E4-9C40-A99228ECD4F8}"/>
              </a:ext>
            </a:extLst>
          </p:cNvPr>
          <p:cNvSpPr/>
          <p:nvPr/>
        </p:nvSpPr>
        <p:spPr>
          <a:xfrm>
            <a:off x="4156363" y="5796090"/>
            <a:ext cx="4133353" cy="394061"/>
          </a:xfrm>
          <a:prstGeom prst="roundRect">
            <a:avLst/>
          </a:prstGeom>
          <a:solidFill>
            <a:schemeClr val="accent2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800" b="0" dirty="0">
                <a:solidFill>
                  <a:schemeClr val="tx1"/>
                </a:solidFill>
              </a:rPr>
              <a:t>Differential Gene Expression</a:t>
            </a:r>
            <a:r>
              <a:rPr lang="he-IL" sz="1800" b="0" dirty="0">
                <a:solidFill>
                  <a:schemeClr val="tx1"/>
                </a:solidFill>
              </a:rPr>
              <a:t> לפי תנאים</a:t>
            </a:r>
            <a:endParaRPr lang="he-IL" dirty="0">
              <a:solidFill>
                <a:sysClr val="windowText" lastClr="000000"/>
              </a:solidFill>
            </a:endParaRPr>
          </a:p>
        </p:txBody>
      </p:sp>
      <p:cxnSp>
        <p:nvCxnSpPr>
          <p:cNvPr id="22" name="מחבר חץ ישר 21">
            <a:extLst>
              <a:ext uri="{FF2B5EF4-FFF2-40B4-BE49-F238E27FC236}">
                <a16:creationId xmlns:a16="http://schemas.microsoft.com/office/drawing/2014/main" id="{BC76E333-8CB7-647D-852B-425A04A02E95}"/>
              </a:ext>
            </a:extLst>
          </p:cNvPr>
          <p:cNvCxnSpPr>
            <a:cxnSpLocks/>
          </p:cNvCxnSpPr>
          <p:nvPr/>
        </p:nvCxnSpPr>
        <p:spPr>
          <a:xfrm>
            <a:off x="6095999" y="1887479"/>
            <a:ext cx="0" cy="336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מחבר חץ ישר 23">
            <a:extLst>
              <a:ext uri="{FF2B5EF4-FFF2-40B4-BE49-F238E27FC236}">
                <a16:creationId xmlns:a16="http://schemas.microsoft.com/office/drawing/2014/main" id="{C2FD216D-F8C1-C35C-AC74-8486FE21680B}"/>
              </a:ext>
            </a:extLst>
          </p:cNvPr>
          <p:cNvCxnSpPr>
            <a:cxnSpLocks/>
          </p:cNvCxnSpPr>
          <p:nvPr/>
        </p:nvCxnSpPr>
        <p:spPr>
          <a:xfrm>
            <a:off x="6095996" y="2604027"/>
            <a:ext cx="0" cy="3839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מחבר חץ ישר 24">
            <a:extLst>
              <a:ext uri="{FF2B5EF4-FFF2-40B4-BE49-F238E27FC236}">
                <a16:creationId xmlns:a16="http://schemas.microsoft.com/office/drawing/2014/main" id="{4D45E74F-DECB-F80D-F0B0-7F3584580FFF}"/>
              </a:ext>
            </a:extLst>
          </p:cNvPr>
          <p:cNvCxnSpPr>
            <a:cxnSpLocks/>
          </p:cNvCxnSpPr>
          <p:nvPr/>
        </p:nvCxnSpPr>
        <p:spPr>
          <a:xfrm>
            <a:off x="6089067" y="3429000"/>
            <a:ext cx="0" cy="3915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תמונה 29">
            <a:extLst>
              <a:ext uri="{FF2B5EF4-FFF2-40B4-BE49-F238E27FC236}">
                <a16:creationId xmlns:a16="http://schemas.microsoft.com/office/drawing/2014/main" id="{A4655F66-E7DC-7701-AF27-8B9E2CDBD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499" y="4216291"/>
            <a:ext cx="181092" cy="625061"/>
          </a:xfrm>
          <a:prstGeom prst="rect">
            <a:avLst/>
          </a:prstGeom>
        </p:spPr>
      </p:pic>
      <p:cxnSp>
        <p:nvCxnSpPr>
          <p:cNvPr id="31" name="מחבר חץ ישר 30">
            <a:extLst>
              <a:ext uri="{FF2B5EF4-FFF2-40B4-BE49-F238E27FC236}">
                <a16:creationId xmlns:a16="http://schemas.microsoft.com/office/drawing/2014/main" id="{B60B1E92-CFEF-0C4D-843C-B53B6BEF94E4}"/>
              </a:ext>
            </a:extLst>
          </p:cNvPr>
          <p:cNvCxnSpPr>
            <a:cxnSpLocks/>
          </p:cNvCxnSpPr>
          <p:nvPr/>
        </p:nvCxnSpPr>
        <p:spPr>
          <a:xfrm>
            <a:off x="6089067" y="5139938"/>
            <a:ext cx="0" cy="5545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156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כותרת 1">
            <a:extLst>
              <a:ext uri="{FF2B5EF4-FFF2-40B4-BE49-F238E27FC236}">
                <a16:creationId xmlns:a16="http://schemas.microsoft.com/office/drawing/2014/main" id="{E0E35E41-7781-BCB4-607C-965380AF5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sz="4000" dirty="0">
                <a:solidFill>
                  <a:schemeClr val="tx1"/>
                </a:solidFill>
              </a:rPr>
              <a:t>שיטות:</a:t>
            </a:r>
          </a:p>
        </p:txBody>
      </p:sp>
      <p:sp>
        <p:nvSpPr>
          <p:cNvPr id="17" name="מציין מיקום תוכן 2">
            <a:extLst>
              <a:ext uri="{FF2B5EF4-FFF2-40B4-BE49-F238E27FC236}">
                <a16:creationId xmlns:a16="http://schemas.microsoft.com/office/drawing/2014/main" id="{37F496DD-9056-32F8-3450-C6CC5F6105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6275" y="1699921"/>
            <a:ext cx="9832932" cy="2220238"/>
          </a:xfrm>
        </p:spPr>
        <p:txBody>
          <a:bodyPr/>
          <a:lstStyle/>
          <a:p>
            <a:pPr marL="584200" indent="-457200" algn="r" rtl="1">
              <a:buFont typeface="Wingdings" panose="05000000000000000000" pitchFamily="2" charset="2"/>
              <a:buChar char="v"/>
            </a:pPr>
            <a:r>
              <a:rPr lang="en-US" sz="3200" b="0" dirty="0">
                <a:solidFill>
                  <a:schemeClr val="tx1"/>
                </a:solidFill>
              </a:rPr>
              <a:t>QC</a:t>
            </a:r>
            <a:r>
              <a:rPr lang="he-IL" sz="3200" b="0" dirty="0">
                <a:solidFill>
                  <a:schemeClr val="tx1"/>
                </a:solidFill>
              </a:rPr>
              <a:t> , ונורמליזציה -</a:t>
            </a:r>
            <a:r>
              <a:rPr lang="en-US" sz="3200" b="0" dirty="0" err="1">
                <a:solidFill>
                  <a:schemeClr val="tx1"/>
                </a:solidFill>
              </a:rPr>
              <a:t>SCTransform</a:t>
            </a:r>
            <a:r>
              <a:rPr lang="he-IL" sz="3200" b="0" dirty="0">
                <a:solidFill>
                  <a:schemeClr val="tx1"/>
                </a:solidFill>
              </a:rPr>
              <a:t>.</a:t>
            </a:r>
          </a:p>
          <a:p>
            <a:pPr marL="584200" indent="-457200" algn="r" rtl="1">
              <a:buFont typeface="Wingdings" panose="05000000000000000000" pitchFamily="2" charset="2"/>
              <a:buChar char="v"/>
            </a:pPr>
            <a:r>
              <a:rPr lang="en-US" sz="3200" b="0" dirty="0">
                <a:solidFill>
                  <a:schemeClr val="tx1"/>
                </a:solidFill>
              </a:rPr>
              <a:t>Principal component analysis</a:t>
            </a:r>
            <a:r>
              <a:rPr lang="he-IL" sz="3200" b="0" dirty="0">
                <a:solidFill>
                  <a:schemeClr val="tx1"/>
                </a:solidFill>
              </a:rPr>
              <a:t>.</a:t>
            </a:r>
          </a:p>
          <a:p>
            <a:pPr marL="584200" indent="-457200" algn="r" rtl="1">
              <a:buFont typeface="Wingdings" panose="05000000000000000000" pitchFamily="2" charset="2"/>
              <a:buChar char="v"/>
            </a:pPr>
            <a:r>
              <a:rPr lang="en-US" sz="3200" b="0" dirty="0">
                <a:solidFill>
                  <a:schemeClr val="tx1"/>
                </a:solidFill>
              </a:rPr>
              <a:t>UMAP</a:t>
            </a:r>
            <a:endParaRPr lang="he-IL" sz="3200" b="0" dirty="0">
              <a:solidFill>
                <a:schemeClr val="tx1"/>
              </a:solidFill>
            </a:endParaRPr>
          </a:p>
          <a:p>
            <a:pPr marL="584200" indent="-457200" algn="r" rtl="1">
              <a:buFont typeface="Wingdings" panose="05000000000000000000" pitchFamily="2" charset="2"/>
              <a:buChar char="v"/>
            </a:pPr>
            <a:r>
              <a:rPr lang="en-US" sz="3200" b="0" dirty="0">
                <a:solidFill>
                  <a:schemeClr val="tx1"/>
                </a:solidFill>
              </a:rPr>
              <a:t>Differential Gene Expression- Volcano Plot</a:t>
            </a:r>
            <a:endParaRPr lang="he-IL" sz="3200" b="0" dirty="0">
              <a:solidFill>
                <a:schemeClr val="tx1"/>
              </a:solidFill>
            </a:endParaRPr>
          </a:p>
        </p:txBody>
      </p:sp>
      <p:sp>
        <p:nvSpPr>
          <p:cNvPr id="18" name="מציין מיקום של מספר שקופית 3">
            <a:extLst>
              <a:ext uri="{FF2B5EF4-FFF2-40B4-BE49-F238E27FC236}">
                <a16:creationId xmlns:a16="http://schemas.microsoft.com/office/drawing/2014/main" id="{E177D369-6A8F-4233-D1F0-28D06CF75A2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>
              <a:defRPr/>
            </a:pPr>
            <a:fld id="{97EE8FB8-F059-430B-815D-51D8B497BF46}" type="slidenum">
              <a:rPr lang="en-US" altLang="he-IL" smtClean="0"/>
              <a:pPr>
                <a:defRPr/>
              </a:pPr>
              <a:t>7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839038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8D5271E-BF7D-CCC8-1CB0-A479556BB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9000" y="2702400"/>
            <a:ext cx="7634000" cy="1453200"/>
          </a:xfrm>
        </p:spPr>
        <p:txBody>
          <a:bodyPr/>
          <a:lstStyle/>
          <a:p>
            <a:r>
              <a:rPr lang="he-IL" dirty="0"/>
              <a:t>תוצאות</a:t>
            </a:r>
          </a:p>
        </p:txBody>
      </p:sp>
    </p:spTree>
    <p:extLst>
      <p:ext uri="{BB962C8B-B14F-4D97-AF65-F5344CB8AC3E}">
        <p14:creationId xmlns:p14="http://schemas.microsoft.com/office/powerpoint/2010/main" val="3290854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D498A7F-FB7A-0590-1296-A9324A5F7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040" y="463376"/>
            <a:ext cx="7894842" cy="763600"/>
          </a:xfrm>
        </p:spPr>
        <p:txBody>
          <a:bodyPr/>
          <a:lstStyle/>
          <a:p>
            <a:pPr algn="r" rtl="1"/>
            <a:r>
              <a:rPr lang="he-IL" dirty="0">
                <a:solidFill>
                  <a:schemeClr val="tx1"/>
                </a:solidFill>
              </a:rPr>
              <a:t>חלוקת תאים </a:t>
            </a:r>
            <a:r>
              <a:rPr lang="he-IL" dirty="0" err="1">
                <a:solidFill>
                  <a:schemeClr val="tx1"/>
                </a:solidFill>
              </a:rPr>
              <a:t>לקלסטרים</a:t>
            </a:r>
            <a:r>
              <a:rPr lang="he-IL" dirty="0">
                <a:solidFill>
                  <a:schemeClr val="tx1"/>
                </a:solidFill>
              </a:rPr>
              <a:t> באמצעות </a:t>
            </a:r>
            <a:r>
              <a:rPr lang="en-US" dirty="0">
                <a:solidFill>
                  <a:schemeClr val="tx1"/>
                </a:solidFill>
              </a:rPr>
              <a:t>UMAP</a:t>
            </a:r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804829C9-D47C-ABE6-360E-D26B637D206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>
              <a:defRPr/>
            </a:pPr>
            <a:fld id="{97EE8FB8-F059-430B-815D-51D8B497BF46}" type="slidenum">
              <a:rPr lang="en-US" altLang="he-IL" smtClean="0"/>
              <a:pPr>
                <a:defRPr/>
              </a:pPr>
              <a:t>9</a:t>
            </a:fld>
            <a:endParaRPr lang="en-US" altLang="he-IL"/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D309A051-0AA8-1E06-00CE-C43A7E60527C}"/>
              </a:ext>
            </a:extLst>
          </p:cNvPr>
          <p:cNvSpPr txBox="1"/>
          <p:nvPr/>
        </p:nvSpPr>
        <p:spPr>
          <a:xfrm>
            <a:off x="1791196" y="1625700"/>
            <a:ext cx="8942120" cy="2677656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UMAP</a:t>
            </a:r>
            <a:r>
              <a:rPr lang="he-IL" sz="2800" dirty="0"/>
              <a:t> הוא אלגוריתם להפחתת ממדים על בסיס למידת מכונה. הוא מאפשר להציג מערכי נתונים גדולים ובעלי ממדים גבוהים בגרף דו </a:t>
            </a:r>
            <a:r>
              <a:rPr lang="he-IL" sz="2800" dirty="0" err="1"/>
              <a:t>מימדי</a:t>
            </a:r>
            <a:r>
              <a:rPr lang="he-IL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sz="2800" dirty="0"/>
              <a:t>כל נקודה בגרף מייצגת תא בודד.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sz="2800" dirty="0"/>
              <a:t>תאים בעלי פרופיל ביטוי דומה קרובים אחד לשני.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sz="2800" dirty="0"/>
              <a:t>ניתן לראות שהתאים מתחלקים לקבוצות הנקראות </a:t>
            </a:r>
            <a:r>
              <a:rPr lang="he-IL" sz="2800" dirty="0" err="1"/>
              <a:t>קלסטרים</a:t>
            </a:r>
            <a:r>
              <a:rPr lang="he-IL" sz="2800" dirty="0"/>
              <a:t>.</a:t>
            </a: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C287964F-6F5A-C30D-2AC8-791C7B25F00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9962" y="1226976"/>
            <a:ext cx="9764588" cy="52672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9785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enetic Engineering Company Profile by Slidesgo">
  <a:themeElements>
    <a:clrScheme name="Simple Light">
      <a:dk1>
        <a:srgbClr val="452B94"/>
      </a:dk1>
      <a:lt1>
        <a:srgbClr val="8E7DC2"/>
      </a:lt1>
      <a:dk2>
        <a:srgbClr val="FAFAFA"/>
      </a:dk2>
      <a:lt2>
        <a:srgbClr val="1FE66D"/>
      </a:lt2>
      <a:accent1>
        <a:srgbClr val="7A4FFC"/>
      </a:accent1>
      <a:accent2>
        <a:srgbClr val="EFEFE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52B9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Alport Syndrome Breakthrough by Slidesgo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6267</TotalTime>
  <Words>882</Words>
  <Application>Microsoft Office PowerPoint</Application>
  <PresentationFormat>מסך רחב</PresentationFormat>
  <Paragraphs>117</Paragraphs>
  <Slides>21</Slides>
  <Notes>6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14</vt:i4>
      </vt:variant>
      <vt:variant>
        <vt:lpstr>ערכת נושא</vt:lpstr>
      </vt:variant>
      <vt:variant>
        <vt:i4>4</vt:i4>
      </vt:variant>
      <vt:variant>
        <vt:lpstr>כותרות שקופיות</vt:lpstr>
      </vt:variant>
      <vt:variant>
        <vt:i4>21</vt:i4>
      </vt:variant>
    </vt:vector>
  </HeadingPairs>
  <TitlesOfParts>
    <vt:vector size="39" baseType="lpstr">
      <vt:lpstr>Anek Malayalam</vt:lpstr>
      <vt:lpstr>-apple-system</vt:lpstr>
      <vt:lpstr>Arial</vt:lpstr>
      <vt:lpstr>Arial</vt:lpstr>
      <vt:lpstr>Arimo</vt:lpstr>
      <vt:lpstr>Bebas Neue</vt:lpstr>
      <vt:lpstr>Bellota Text</vt:lpstr>
      <vt:lpstr>Calibri</vt:lpstr>
      <vt:lpstr>Cambay</vt:lpstr>
      <vt:lpstr>Nunito Light</vt:lpstr>
      <vt:lpstr>Proxima Nova</vt:lpstr>
      <vt:lpstr>Roboto</vt:lpstr>
      <vt:lpstr>Tahoma</vt:lpstr>
      <vt:lpstr>Wingdings</vt:lpstr>
      <vt:lpstr>Genetic Engineering Company Profile by Slidesgo</vt:lpstr>
      <vt:lpstr>Slidesgo Final Pages</vt:lpstr>
      <vt:lpstr>Alport Syndrome Breakthrough by Slidesgo</vt:lpstr>
      <vt:lpstr>1_Slidesgo Final Pages</vt:lpstr>
      <vt:lpstr>מצגת של PowerPoint‏</vt:lpstr>
      <vt:lpstr>רקע- יתר לחץ דם</vt:lpstr>
      <vt:lpstr>Single cell RNA sequencing </vt:lpstr>
      <vt:lpstr>מצגת של PowerPoint‏</vt:lpstr>
      <vt:lpstr>מטרות הפרויקט</vt:lpstr>
      <vt:lpstr>מצגת של PowerPoint‏</vt:lpstr>
      <vt:lpstr>שיטות:</vt:lpstr>
      <vt:lpstr>תוצאות</vt:lpstr>
      <vt:lpstr>חלוקת תאים לקלסטרים באמצעות UMAP</vt:lpstr>
      <vt:lpstr>אפיון הזהות התאית של הקלסטרים</vt:lpstr>
      <vt:lpstr>מצגת של PowerPoint‏</vt:lpstr>
      <vt:lpstr>מצגת של PowerPoint‏</vt:lpstr>
      <vt:lpstr>מצגת של PowerPoint‏</vt:lpstr>
      <vt:lpstr>UMAP המראה את הזהות התאית של כל קלאסטר </vt:lpstr>
      <vt:lpstr>ניתוח ביטוי גנים דיפרנציאלי (DGE)</vt:lpstr>
      <vt:lpstr>גרף "וולקנו" מראה שטיפול בלקטון מפחית את השפעת יתר לחץ דם על ביטוי גנים בתאי אנדותל.</vt:lpstr>
      <vt:lpstr>טיפול בלקטון מפחית את השפעת יתר לחץ דם על ביטוי גנים בתאי אנדותל</vt:lpstr>
      <vt:lpstr>ביטוי גנים בטיפול בלקטון דומה יותר לביקורת מאשר לטיפול בסליין - דוגמאות</vt:lpstr>
      <vt:lpstr>דיון ומסקנות</vt:lpstr>
      <vt:lpstr>תודות!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עמית מלכה</dc:creator>
  <cp:lastModifiedBy>עמית מלכה</cp:lastModifiedBy>
  <cp:revision>29</cp:revision>
  <dcterms:created xsi:type="dcterms:W3CDTF">2023-06-06T08:24:01Z</dcterms:created>
  <dcterms:modified xsi:type="dcterms:W3CDTF">2023-06-13T11:43:32Z</dcterms:modified>
</cp:coreProperties>
</file>